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9" r:id="rId4"/>
    <p:sldId id="261" r:id="rId5"/>
    <p:sldId id="320" r:id="rId6"/>
    <p:sldId id="307" r:id="rId7"/>
    <p:sldId id="263" r:id="rId8"/>
    <p:sldId id="293" r:id="rId9"/>
    <p:sldId id="295" r:id="rId10"/>
    <p:sldId id="271" r:id="rId11"/>
    <p:sldId id="291" r:id="rId12"/>
    <p:sldId id="275" r:id="rId13"/>
    <p:sldId id="308" r:id="rId14"/>
    <p:sldId id="286" r:id="rId15"/>
    <p:sldId id="309" r:id="rId16"/>
    <p:sldId id="288" r:id="rId17"/>
    <p:sldId id="274" r:id="rId18"/>
    <p:sldId id="318" r:id="rId19"/>
    <p:sldId id="319" r:id="rId20"/>
    <p:sldId id="312" r:id="rId21"/>
    <p:sldId id="317" r:id="rId22"/>
    <p:sldId id="313" r:id="rId23"/>
    <p:sldId id="303" r:id="rId24"/>
    <p:sldId id="302" r:id="rId25"/>
    <p:sldId id="304" r:id="rId26"/>
    <p:sldId id="305" r:id="rId27"/>
    <p:sldId id="306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ECAEAB-F82B-4C6E-92D3-A1159D18516C}" type="doc">
      <dgm:prSet loTypeId="urn:microsoft.com/office/officeart/2005/8/layout/pyramid2" loCatId="pyramid" qsTypeId="urn:microsoft.com/office/officeart/2005/8/quickstyle/simple3" qsCatId="simple" csTypeId="urn:microsoft.com/office/officeart/2005/8/colors/colorful4" csCatId="colorful" phldr="1"/>
      <dgm:spPr/>
    </dgm:pt>
    <dgm:pt modelId="{968E6CC7-1ED0-4AEE-9400-410441A83DE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zh-CN" sz="1600" b="1" i="0" u="none" strike="noStrike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zh-CN" sz="1600" b="1" i="0" u="none" strike="noStrike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sz="2800" b="1" i="0" u="none" strike="noStrike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VERBS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zh-CN" altLang="en-US" sz="2800" b="1" i="0" u="none" strike="noStrike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</dgm:t>
    </dgm:pt>
    <dgm:pt modelId="{92FE5DAB-D28A-49CE-9A26-AE4DC8F4B7A0}" type="parTrans" cxnId="{CA360171-7E07-4ED1-A247-374B68937E65}">
      <dgm:prSet/>
      <dgm:spPr/>
      <dgm:t>
        <a:bodyPr/>
        <a:lstStyle/>
        <a:p>
          <a:endParaRPr lang="en-US"/>
        </a:p>
      </dgm:t>
    </dgm:pt>
    <dgm:pt modelId="{84FCA270-E507-4A72-A555-81C27AD53282}" type="sibTrans" cxnId="{CA360171-7E07-4ED1-A247-374B68937E65}">
      <dgm:prSet/>
      <dgm:spPr/>
      <dgm:t>
        <a:bodyPr/>
        <a:lstStyle/>
        <a:p>
          <a:endParaRPr lang="en-US"/>
        </a:p>
      </dgm:t>
    </dgm:pt>
    <dgm:pt modelId="{E3BB02D6-1F32-4826-B26B-8B2780464FE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sz="2400" b="1" i="0" u="none" strike="noStrike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Nouns</a:t>
          </a:r>
        </a:p>
      </dgm:t>
    </dgm:pt>
    <dgm:pt modelId="{B131D2E2-B126-4D0F-B87C-406AC6D3FEB2}" type="parTrans" cxnId="{02D5BF10-C83F-479A-988F-34A0B8F9F9AE}">
      <dgm:prSet/>
      <dgm:spPr/>
      <dgm:t>
        <a:bodyPr/>
        <a:lstStyle/>
        <a:p>
          <a:endParaRPr lang="en-US"/>
        </a:p>
      </dgm:t>
    </dgm:pt>
    <dgm:pt modelId="{4A9A68BD-0F3C-4763-9856-C7AF6CFFB8DC}" type="sibTrans" cxnId="{02D5BF10-C83F-479A-988F-34A0B8F9F9AE}">
      <dgm:prSet/>
      <dgm:spPr/>
      <dgm:t>
        <a:bodyPr/>
        <a:lstStyle/>
        <a:p>
          <a:endParaRPr lang="en-US"/>
        </a:p>
      </dgm:t>
    </dgm:pt>
    <dgm:pt modelId="{B3FDAF97-B3E6-4DB0-B12C-B0FCB8FACB09}">
      <dgm:prSet/>
      <dgm:spPr/>
      <dgm:t>
        <a:bodyPr/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b="1" i="0" u="none" strike="noStrike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  Adjectives</a:t>
          </a:r>
          <a:endParaRPr kumimoji="0" lang="zh-CN" altLang="en-US" b="1" i="0" u="none" strike="noStrike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b="1" i="0" u="none" strike="noStrike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   Adverbs</a:t>
          </a:r>
          <a:endParaRPr kumimoji="0" lang="zh-CN" altLang="en-US" b="1" i="0" u="none" strike="noStrike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b="1" i="0" u="none" strike="noStrike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     Others</a:t>
          </a:r>
          <a:endParaRPr kumimoji="0" lang="zh-CN" altLang="en-US" b="1" i="0" u="none" strike="noStrike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</dgm:t>
    </dgm:pt>
    <dgm:pt modelId="{4C2B8457-DE22-48F0-91D7-B52026E9FE14}" type="parTrans" cxnId="{6C96B37D-A623-48C6-9F86-CE01157F0610}">
      <dgm:prSet/>
      <dgm:spPr/>
      <dgm:t>
        <a:bodyPr/>
        <a:lstStyle/>
        <a:p>
          <a:endParaRPr lang="en-US"/>
        </a:p>
      </dgm:t>
    </dgm:pt>
    <dgm:pt modelId="{7431D90D-A8AA-4725-861D-22DBDA6489DB}" type="sibTrans" cxnId="{6C96B37D-A623-48C6-9F86-CE01157F0610}">
      <dgm:prSet/>
      <dgm:spPr/>
      <dgm:t>
        <a:bodyPr/>
        <a:lstStyle/>
        <a:p>
          <a:endParaRPr lang="en-US"/>
        </a:p>
      </dgm:t>
    </dgm:pt>
    <dgm:pt modelId="{E4AD0172-9596-4087-B9AA-DA023097CACB}" type="pres">
      <dgm:prSet presAssocID="{64ECAEAB-F82B-4C6E-92D3-A1159D18516C}" presName="compositeShape" presStyleCnt="0">
        <dgm:presLayoutVars>
          <dgm:dir/>
          <dgm:resizeHandles/>
        </dgm:presLayoutVars>
      </dgm:prSet>
      <dgm:spPr/>
    </dgm:pt>
    <dgm:pt modelId="{A88B925D-91E4-45F7-B197-5484E4038068}" type="pres">
      <dgm:prSet presAssocID="{64ECAEAB-F82B-4C6E-92D3-A1159D18516C}" presName="pyramid" presStyleLbl="node1" presStyleIdx="0" presStyleCnt="1"/>
      <dgm:spPr/>
    </dgm:pt>
    <dgm:pt modelId="{C9C65A39-5273-438E-AE6A-442EAABE8BE8}" type="pres">
      <dgm:prSet presAssocID="{64ECAEAB-F82B-4C6E-92D3-A1159D18516C}" presName="theList" presStyleCnt="0"/>
      <dgm:spPr/>
    </dgm:pt>
    <dgm:pt modelId="{6EDDD60F-C68B-443D-AF63-F5E5664BF87E}" type="pres">
      <dgm:prSet presAssocID="{968E6CC7-1ED0-4AEE-9400-410441A83DEB}" presName="aNode" presStyleLbl="fgAcc1" presStyleIdx="0" presStyleCnt="3" custLinFactNeighborX="516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757E55-4497-4751-811E-F050534142B5}" type="pres">
      <dgm:prSet presAssocID="{968E6CC7-1ED0-4AEE-9400-410441A83DEB}" presName="aSpace" presStyleCnt="0"/>
      <dgm:spPr/>
    </dgm:pt>
    <dgm:pt modelId="{3E598D69-A8F8-4D1B-A8A4-04F75F383764}" type="pres">
      <dgm:prSet presAssocID="{E3BB02D6-1F32-4826-B26B-8B2780464FE7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2AD77B-2122-4E39-B8B4-36447E766FA5}" type="pres">
      <dgm:prSet presAssocID="{E3BB02D6-1F32-4826-B26B-8B2780464FE7}" presName="aSpace" presStyleCnt="0"/>
      <dgm:spPr/>
    </dgm:pt>
    <dgm:pt modelId="{71BA9212-762D-4D0D-873B-3B05563632AF}" type="pres">
      <dgm:prSet presAssocID="{B3FDAF97-B3E6-4DB0-B12C-B0FCB8FACB09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7D4F3D-8C19-4525-B2C4-CDF7C121A366}" type="pres">
      <dgm:prSet presAssocID="{B3FDAF97-B3E6-4DB0-B12C-B0FCB8FACB09}" presName="aSpace" presStyleCnt="0"/>
      <dgm:spPr/>
    </dgm:pt>
  </dgm:ptLst>
  <dgm:cxnLst>
    <dgm:cxn modelId="{51655B6E-650F-4CD9-812B-D9C18144E9FE}" type="presOf" srcId="{B3FDAF97-B3E6-4DB0-B12C-B0FCB8FACB09}" destId="{71BA9212-762D-4D0D-873B-3B05563632AF}" srcOrd="0" destOrd="0" presId="urn:microsoft.com/office/officeart/2005/8/layout/pyramid2"/>
    <dgm:cxn modelId="{6C96B37D-A623-48C6-9F86-CE01157F0610}" srcId="{64ECAEAB-F82B-4C6E-92D3-A1159D18516C}" destId="{B3FDAF97-B3E6-4DB0-B12C-B0FCB8FACB09}" srcOrd="2" destOrd="0" parTransId="{4C2B8457-DE22-48F0-91D7-B52026E9FE14}" sibTransId="{7431D90D-A8AA-4725-861D-22DBDA6489DB}"/>
    <dgm:cxn modelId="{CA360171-7E07-4ED1-A247-374B68937E65}" srcId="{64ECAEAB-F82B-4C6E-92D3-A1159D18516C}" destId="{968E6CC7-1ED0-4AEE-9400-410441A83DEB}" srcOrd="0" destOrd="0" parTransId="{92FE5DAB-D28A-49CE-9A26-AE4DC8F4B7A0}" sibTransId="{84FCA270-E507-4A72-A555-81C27AD53282}"/>
    <dgm:cxn modelId="{02D5BF10-C83F-479A-988F-34A0B8F9F9AE}" srcId="{64ECAEAB-F82B-4C6E-92D3-A1159D18516C}" destId="{E3BB02D6-1F32-4826-B26B-8B2780464FE7}" srcOrd="1" destOrd="0" parTransId="{B131D2E2-B126-4D0F-B87C-406AC6D3FEB2}" sibTransId="{4A9A68BD-0F3C-4763-9856-C7AF6CFFB8DC}"/>
    <dgm:cxn modelId="{E73FA27F-FDA8-46F2-B082-3665A7536F1D}" type="presOf" srcId="{E3BB02D6-1F32-4826-B26B-8B2780464FE7}" destId="{3E598D69-A8F8-4D1B-A8A4-04F75F383764}" srcOrd="0" destOrd="0" presId="urn:microsoft.com/office/officeart/2005/8/layout/pyramid2"/>
    <dgm:cxn modelId="{63905A09-19EC-47CC-BA2F-D1AFDB61FDE9}" type="presOf" srcId="{64ECAEAB-F82B-4C6E-92D3-A1159D18516C}" destId="{E4AD0172-9596-4087-B9AA-DA023097CACB}" srcOrd="0" destOrd="0" presId="urn:microsoft.com/office/officeart/2005/8/layout/pyramid2"/>
    <dgm:cxn modelId="{692E38BB-B072-4E68-9F91-114620BDE1BF}" type="presOf" srcId="{968E6CC7-1ED0-4AEE-9400-410441A83DEB}" destId="{6EDDD60F-C68B-443D-AF63-F5E5664BF87E}" srcOrd="0" destOrd="0" presId="urn:microsoft.com/office/officeart/2005/8/layout/pyramid2"/>
    <dgm:cxn modelId="{C3DBA5F8-C0EA-4767-85F8-BF9A65F79220}" type="presParOf" srcId="{E4AD0172-9596-4087-B9AA-DA023097CACB}" destId="{A88B925D-91E4-45F7-B197-5484E4038068}" srcOrd="0" destOrd="0" presId="urn:microsoft.com/office/officeart/2005/8/layout/pyramid2"/>
    <dgm:cxn modelId="{6F000DC9-C8A8-4C44-BCFB-902EDAF58C18}" type="presParOf" srcId="{E4AD0172-9596-4087-B9AA-DA023097CACB}" destId="{C9C65A39-5273-438E-AE6A-442EAABE8BE8}" srcOrd="1" destOrd="0" presId="urn:microsoft.com/office/officeart/2005/8/layout/pyramid2"/>
    <dgm:cxn modelId="{6D8F0158-F496-49FF-8AEB-6BCECFBAC1BF}" type="presParOf" srcId="{C9C65A39-5273-438E-AE6A-442EAABE8BE8}" destId="{6EDDD60F-C68B-443D-AF63-F5E5664BF87E}" srcOrd="0" destOrd="0" presId="urn:microsoft.com/office/officeart/2005/8/layout/pyramid2"/>
    <dgm:cxn modelId="{A978E7C6-02CC-4A22-AFAF-10104444A3B4}" type="presParOf" srcId="{C9C65A39-5273-438E-AE6A-442EAABE8BE8}" destId="{20757E55-4497-4751-811E-F050534142B5}" srcOrd="1" destOrd="0" presId="urn:microsoft.com/office/officeart/2005/8/layout/pyramid2"/>
    <dgm:cxn modelId="{98C75A36-D31F-4991-9B67-EC497C836E08}" type="presParOf" srcId="{C9C65A39-5273-438E-AE6A-442EAABE8BE8}" destId="{3E598D69-A8F8-4D1B-A8A4-04F75F383764}" srcOrd="2" destOrd="0" presId="urn:microsoft.com/office/officeart/2005/8/layout/pyramid2"/>
    <dgm:cxn modelId="{2DAE98A9-DDD6-40BA-8496-8AE0C8576436}" type="presParOf" srcId="{C9C65A39-5273-438E-AE6A-442EAABE8BE8}" destId="{BB2AD77B-2122-4E39-B8B4-36447E766FA5}" srcOrd="3" destOrd="0" presId="urn:microsoft.com/office/officeart/2005/8/layout/pyramid2"/>
    <dgm:cxn modelId="{E3A0E16B-BD91-41D3-9BFA-2F6A91973DBF}" type="presParOf" srcId="{C9C65A39-5273-438E-AE6A-442EAABE8BE8}" destId="{71BA9212-762D-4D0D-873B-3B05563632AF}" srcOrd="4" destOrd="0" presId="urn:microsoft.com/office/officeart/2005/8/layout/pyramid2"/>
    <dgm:cxn modelId="{4C41309C-DBDB-46E0-A6B5-6EECCC918C93}" type="presParOf" srcId="{C9C65A39-5273-438E-AE6A-442EAABE8BE8}" destId="{ED7D4F3D-8C19-4525-B2C4-CDF7C121A366}" srcOrd="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8B925D-91E4-45F7-B197-5484E4038068}">
      <dsp:nvSpPr>
        <dsp:cNvPr id="0" name=""/>
        <dsp:cNvSpPr/>
      </dsp:nvSpPr>
      <dsp:spPr>
        <a:xfrm>
          <a:off x="0" y="0"/>
          <a:ext cx="3178365" cy="5251450"/>
        </a:xfrm>
        <a:prstGeom prst="triangl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EDDD60F-C68B-443D-AF63-F5E5664BF87E}">
      <dsp:nvSpPr>
        <dsp:cNvPr id="0" name=""/>
        <dsp:cNvSpPr/>
      </dsp:nvSpPr>
      <dsp:spPr>
        <a:xfrm>
          <a:off x="1589182" y="527965"/>
          <a:ext cx="2065937" cy="12431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zh-CN" sz="1600" b="1" i="0" u="none" strike="noStrike" kern="1200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altLang="zh-CN" sz="1600" b="1" i="0" u="none" strike="noStrike" kern="1200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sz="2800" b="1" i="0" u="none" strike="noStrike" kern="1200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VERBS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zh-CN" altLang="en-US" sz="2800" b="1" i="0" u="none" strike="noStrike" kern="1200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</dsp:txBody>
      <dsp:txXfrm>
        <a:off x="1589182" y="527965"/>
        <a:ext cx="2065937" cy="1243116"/>
      </dsp:txXfrm>
    </dsp:sp>
    <dsp:sp modelId="{3E598D69-A8F8-4D1B-A8A4-04F75F383764}">
      <dsp:nvSpPr>
        <dsp:cNvPr id="0" name=""/>
        <dsp:cNvSpPr/>
      </dsp:nvSpPr>
      <dsp:spPr>
        <a:xfrm>
          <a:off x="1589182" y="1926471"/>
          <a:ext cx="2065937" cy="12431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sz="2400" b="1" i="0" u="none" strike="noStrike" kern="1200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Nouns</a:t>
          </a:r>
        </a:p>
      </dsp:txBody>
      <dsp:txXfrm>
        <a:off x="1589182" y="1926471"/>
        <a:ext cx="2065937" cy="1243116"/>
      </dsp:txXfrm>
    </dsp:sp>
    <dsp:sp modelId="{71BA9212-762D-4D0D-873B-3B05563632AF}">
      <dsp:nvSpPr>
        <dsp:cNvPr id="0" name=""/>
        <dsp:cNvSpPr/>
      </dsp:nvSpPr>
      <dsp:spPr>
        <a:xfrm>
          <a:off x="1589182" y="3324978"/>
          <a:ext cx="2065937" cy="124311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sz="2100" b="1" i="0" u="none" strike="noStrike" kern="1200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  Adjectives</a:t>
          </a:r>
          <a:endParaRPr kumimoji="0" lang="zh-CN" altLang="en-US" sz="2100" b="1" i="0" u="none" strike="noStrike" kern="1200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sz="2100" b="1" i="0" u="none" strike="noStrike" kern="1200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   Adverbs</a:t>
          </a:r>
          <a:endParaRPr kumimoji="0" lang="zh-CN" altLang="en-US" sz="2100" b="1" i="0" u="none" strike="noStrike" kern="1200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altLang="zh-CN" sz="2100" b="1" i="0" u="none" strike="noStrike" kern="1200" cap="none" normalizeH="0" baseline="0" dirty="0" smtClean="0">
              <a:ln/>
              <a:effectLst/>
              <a:latin typeface="Arial" panose="020B0604020202020204" pitchFamily="34" charset="0"/>
              <a:ea typeface="宋体" panose="02010600030101010101" pitchFamily="2" charset="-122"/>
            </a:rPr>
            <a:t>     Others</a:t>
          </a:r>
          <a:endParaRPr kumimoji="0" lang="zh-CN" altLang="en-US" sz="2100" b="1" i="0" u="none" strike="noStrike" kern="1200" cap="none" normalizeH="0" baseline="0" dirty="0" smtClean="0">
            <a:ln/>
            <a:effectLst/>
            <a:latin typeface="Arial" panose="020B0604020202020204" pitchFamily="34" charset="0"/>
            <a:ea typeface="宋体" panose="02010600030101010101" pitchFamily="2" charset="-122"/>
          </a:endParaRPr>
        </a:p>
      </dsp:txBody>
      <dsp:txXfrm>
        <a:off x="1589182" y="3324978"/>
        <a:ext cx="2065937" cy="12431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910" y="304800"/>
            <a:ext cx="7543800" cy="1219200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98910" y="1752600"/>
            <a:ext cx="3714750" cy="4229100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7960" y="1752600"/>
            <a:ext cx="3714750" cy="4229100"/>
          </a:xfrm>
        </p:spPr>
        <p:txBody>
          <a:bodyPr/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FC8F2-5EF2-4D44-AB4E-10A3020A4466}" type="datetimeFigureOut">
              <a:rPr lang="en-US"/>
              <a:pPr>
                <a:defRPr/>
              </a:pPr>
              <a:t>11/28/2015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B719B-1C7E-4A7F-9AA0-64F5F37442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9432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66852-5102-49CC-A4C1-6053B1F5BAC3}" type="datetimeFigureOut">
              <a:rPr lang="zh-CN" altLang="en-US" smtClean="0"/>
              <a:pPr/>
              <a:t>2015/11/28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7B34C-3EE9-4069-A1B3-C16069F196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slide" Target="slide15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827584" y="4509120"/>
            <a:ext cx="7704856" cy="57606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19672" y="2060848"/>
            <a:ext cx="7772400" cy="1470025"/>
          </a:xfrm>
        </p:spPr>
        <p:txBody>
          <a:bodyPr>
            <a:noAutofit/>
          </a:bodyPr>
          <a:lstStyle/>
          <a:p>
            <a:r>
              <a:rPr lang="en-US" altLang="zh-CN" spc="300" dirty="0" smtClean="0">
                <a:solidFill>
                  <a:schemeClr val="tx2">
                    <a:lumMod val="75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/>
            </a:r>
            <a:br>
              <a:rPr lang="en-US" altLang="zh-CN" spc="300" dirty="0" smtClean="0">
                <a:solidFill>
                  <a:schemeClr val="tx2">
                    <a:lumMod val="75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</a:br>
            <a:r>
              <a:rPr lang="en-US" altLang="zh-CN" spc="300" dirty="0" smtClean="0">
                <a:solidFill>
                  <a:schemeClr val="tx2">
                    <a:lumMod val="75000"/>
                  </a:schemeClr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r>
              <a:rPr lang="en-US" altLang="zh-CN" sz="3600" spc="300" dirty="0" smtClean="0">
                <a:solidFill>
                  <a:srgbClr val="FFC000"/>
                </a:solidFill>
                <a:latin typeface="Adobe Gothic Std B" pitchFamily="34" charset="-128"/>
                <a:ea typeface="Adobe Gothic Std B" pitchFamily="34" charset="-128"/>
              </a:rPr>
              <a:t>Is Going To University</a:t>
            </a:r>
            <a:endParaRPr lang="zh-CN" altLang="en-US" sz="3600" spc="300" dirty="0">
              <a:solidFill>
                <a:srgbClr val="FFC000"/>
              </a:solidFill>
              <a:latin typeface="Adobe Gothic Std B" pitchFamily="34" charset="-128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23528" y="4601344"/>
            <a:ext cx="8568952" cy="483840"/>
          </a:xfrm>
        </p:spPr>
        <p:txBody>
          <a:bodyPr>
            <a:normAutofit/>
          </a:bodyPr>
          <a:lstStyle/>
          <a:p>
            <a:r>
              <a:rPr lang="en-US" altLang="zh-CN" sz="2000" dirty="0" smtClean="0">
                <a:solidFill>
                  <a:schemeClr val="accent6"/>
                </a:solidFill>
                <a:latin typeface="Adobe Gothic Std B" pitchFamily="34" charset="-128"/>
                <a:ea typeface="Adobe Gothic Std B" pitchFamily="34" charset="-128"/>
              </a:rPr>
              <a:t>Target Group : Second Year Business English Major</a:t>
            </a:r>
            <a:endParaRPr lang="zh-CN" altLang="en-US" sz="2000" dirty="0">
              <a:solidFill>
                <a:schemeClr val="accent6"/>
              </a:solidFill>
              <a:latin typeface="Adobe Gothic Std B" pitchFamily="34" charset="-128"/>
              <a:ea typeface="Adobe 宋体 Std L" pitchFamily="18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203848" y="1556792"/>
            <a:ext cx="581025" cy="574675"/>
            <a:chOff x="2233740" y="299405"/>
            <a:chExt cx="581025" cy="574675"/>
          </a:xfrm>
        </p:grpSpPr>
        <p:sp>
          <p:nvSpPr>
            <p:cNvPr id="9" name="椭圆 14"/>
            <p:cNvSpPr>
              <a:spLocks noChangeArrowheads="1"/>
            </p:cNvSpPr>
            <p:nvPr/>
          </p:nvSpPr>
          <p:spPr bwMode="auto">
            <a:xfrm rot="2824186">
              <a:off x="2234534" y="298611"/>
              <a:ext cx="533400" cy="534987"/>
            </a:xfrm>
            <a:prstGeom prst="ellipse">
              <a:avLst/>
            </a:prstGeom>
            <a:solidFill>
              <a:srgbClr val="0DC0C3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0DC0C3"/>
                </a:solidFill>
              </a:endParaRPr>
            </a:p>
          </p:txBody>
        </p:sp>
        <p:sp>
          <p:nvSpPr>
            <p:cNvPr id="10" name="等腰三角形 15"/>
            <p:cNvSpPr>
              <a:spLocks noChangeArrowheads="1"/>
            </p:cNvSpPr>
            <p:nvPr/>
          </p:nvSpPr>
          <p:spPr bwMode="auto">
            <a:xfrm rot="8224186">
              <a:off x="2551240" y="647068"/>
              <a:ext cx="263525" cy="227012"/>
            </a:xfrm>
            <a:prstGeom prst="triangle">
              <a:avLst>
                <a:gd name="adj" fmla="val 50000"/>
              </a:avLst>
            </a:prstGeom>
            <a:solidFill>
              <a:srgbClr val="0DC0C3"/>
            </a:solidFill>
            <a:ln>
              <a:noFill/>
            </a:ln>
            <a:ex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779912" y="1124744"/>
            <a:ext cx="979487" cy="974725"/>
            <a:chOff x="4393752" y="375373"/>
            <a:chExt cx="979487" cy="974725"/>
          </a:xfrm>
        </p:grpSpPr>
        <p:sp>
          <p:nvSpPr>
            <p:cNvPr id="13" name="椭圆 10"/>
            <p:cNvSpPr>
              <a:spLocks noChangeArrowheads="1"/>
            </p:cNvSpPr>
            <p:nvPr/>
          </p:nvSpPr>
          <p:spPr bwMode="auto">
            <a:xfrm rot="7956792">
              <a:off x="4470746" y="374579"/>
              <a:ext cx="901700" cy="903287"/>
            </a:xfrm>
            <a:prstGeom prst="ellipse">
              <a:avLst/>
            </a:prstGeom>
            <a:solidFill>
              <a:srgbClr val="F9B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4" name="等腰三角形 11"/>
            <p:cNvSpPr>
              <a:spLocks noChangeArrowheads="1"/>
            </p:cNvSpPr>
            <p:nvPr/>
          </p:nvSpPr>
          <p:spPr bwMode="auto">
            <a:xfrm rot="13356792">
              <a:off x="4393752" y="967511"/>
              <a:ext cx="444500" cy="382587"/>
            </a:xfrm>
            <a:prstGeom prst="triangle">
              <a:avLst>
                <a:gd name="adj" fmla="val 50000"/>
              </a:avLst>
            </a:prstGeom>
            <a:solidFill>
              <a:srgbClr val="F9BC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605347" y="2132856"/>
            <a:ext cx="38134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0DC0C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World</a:t>
            </a:r>
            <a:endParaRPr lang="zh-CN" altLang="en-US" sz="5400" b="1" dirty="0">
              <a:solidFill>
                <a:srgbClr val="0DC0C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11560" y="1124744"/>
            <a:ext cx="8136904" cy="4392488"/>
          </a:xfrm>
        </p:spPr>
        <p:txBody>
          <a:bodyPr/>
          <a:lstStyle/>
          <a:p>
            <a:endParaRPr lang="en-US" altLang="zh-CN" sz="24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</a:rPr>
              <a:t>Thesis Statement </a:t>
            </a:r>
            <a:endParaRPr lang="en-US" altLang="zh-CN" sz="2800" b="1" dirty="0" smtClean="0">
              <a:solidFill>
                <a:schemeClr val="tx1"/>
              </a:solidFill>
            </a:endParaRPr>
          </a:p>
          <a:p>
            <a:pPr algn="l"/>
            <a:endParaRPr lang="en-US" altLang="zh-CN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altLang="zh-CN" sz="2800" b="1" dirty="0" smtClean="0">
                <a:solidFill>
                  <a:schemeClr val="tx1"/>
                </a:solidFill>
              </a:rPr>
              <a:t>Many other countries are </a:t>
            </a:r>
            <a:r>
              <a:rPr lang="en-US" altLang="zh-CN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emulating</a:t>
            </a:r>
            <a:r>
              <a:rPr lang="en-US" altLang="zh-CN" sz="2800" b="1" dirty="0" smtClean="0">
                <a:solidFill>
                  <a:schemeClr val="tx1"/>
                </a:solidFill>
              </a:rPr>
              <a:t> American System.</a:t>
            </a:r>
          </a:p>
          <a:p>
            <a:pPr algn="l"/>
            <a:r>
              <a:rPr lang="en-US" altLang="zh-CN" sz="2800" b="1" dirty="0" smtClean="0">
                <a:solidFill>
                  <a:schemeClr val="tx1"/>
                </a:solidFill>
              </a:rPr>
              <a:t>But, there are growing concerns about</a:t>
            </a:r>
          </a:p>
          <a:p>
            <a:pPr algn="l"/>
            <a:r>
              <a:rPr lang="en-US" altLang="zh-CN" sz="2800" b="1" u="sng" dirty="0" smtClean="0">
                <a:solidFill>
                  <a:schemeClr val="tx1"/>
                </a:solidFill>
              </a:rPr>
              <a:t>___________________________________________</a:t>
            </a:r>
            <a:endParaRPr lang="en-US" altLang="zh-CN" sz="2400" u="sng" dirty="0" smtClean="0">
              <a:solidFill>
                <a:schemeClr val="tx1"/>
              </a:solidFill>
            </a:endParaRPr>
          </a:p>
          <a:p>
            <a:endParaRPr lang="en-US" altLang="zh-CN" sz="2400" dirty="0" smtClean="0">
              <a:solidFill>
                <a:schemeClr val="tx1"/>
              </a:solidFill>
            </a:endParaRPr>
          </a:p>
          <a:p>
            <a:pPr algn="l"/>
            <a:r>
              <a:rPr lang="zh-CN" altLang="en-US" sz="2400" dirty="0" smtClean="0">
                <a:solidFill>
                  <a:schemeClr val="tx1"/>
                </a:solidFill>
              </a:rPr>
              <a:t>     </a:t>
            </a:r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-18397"/>
            <a:ext cx="9144000" cy="783101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矩形 4">
            <a:hlinkClick r:id="rId2" action="ppaction://hlinksldjump"/>
          </p:cNvPr>
          <p:cNvSpPr/>
          <p:nvPr/>
        </p:nvSpPr>
        <p:spPr>
          <a:xfrm flipH="1">
            <a:off x="8316416" y="-27384"/>
            <a:ext cx="827584" cy="792088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" action="ppaction://noaction"/>
          </p:cNvPr>
          <p:cNvSpPr/>
          <p:nvPr/>
        </p:nvSpPr>
        <p:spPr>
          <a:xfrm flipH="1">
            <a:off x="-2" y="-27384"/>
            <a:ext cx="899594" cy="7920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2400" cy="90872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Lead-in (Para. 1.2) </a:t>
            </a:r>
            <a:endParaRPr lang="zh-CN" altLang="en-US" sz="3600" dirty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11560" y="3645024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u="sng" dirty="0" smtClean="0"/>
              <a:t>whether it is really worth the vast sums spent on it. </a:t>
            </a:r>
            <a:endParaRPr lang="zh-CN" alt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18397"/>
            <a:ext cx="9144000" cy="6876397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Demands and Supplies (Para 3-5)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</a:t>
            </a:r>
            <a:endParaRPr lang="zh-CN" alt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187624" y="1052736"/>
            <a:ext cx="6768752" cy="54006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rId2" action="ppaction://hlinksldjump"/>
          </p:cNvPr>
          <p:cNvSpPr/>
          <p:nvPr/>
        </p:nvSpPr>
        <p:spPr>
          <a:xfrm flipH="1">
            <a:off x="0" y="-27384"/>
            <a:ext cx="9144000" cy="792088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Task 1: Mock Interview </a:t>
            </a:r>
            <a:endParaRPr lang="zh-CN" altLang="en-US" sz="3600" b="1" dirty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0" y="1556792"/>
            <a:ext cx="8229600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  Role 1: CCTV Business Reporter </a:t>
            </a:r>
          </a:p>
          <a:p>
            <a:pPr>
              <a:buNone/>
            </a:pPr>
            <a:r>
              <a:rPr lang="en-US" altLang="zh-CN" dirty="0" smtClean="0"/>
              <a:t>  Role 2: Education Investor </a:t>
            </a:r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dirty="0" smtClean="0"/>
              <a:t>    </a:t>
            </a:r>
          </a:p>
          <a:p>
            <a:pPr>
              <a:buNone/>
            </a:pPr>
            <a:r>
              <a:rPr lang="en-US" altLang="zh-CN" b="1" dirty="0" smtClean="0">
                <a:solidFill>
                  <a:schemeClr val="accent6">
                    <a:lumMod val="75000"/>
                  </a:schemeClr>
                </a:solidFill>
              </a:rPr>
              <a:t>  Interview Question: </a:t>
            </a:r>
          </a:p>
          <a:p>
            <a:pPr>
              <a:buNone/>
            </a:pPr>
            <a:r>
              <a:rPr lang="en-US" altLang="zh-CN" dirty="0" smtClean="0"/>
              <a:t>  Would you tend to invest your $100 Billion</a:t>
            </a:r>
          </a:p>
          <a:p>
            <a:pPr>
              <a:buNone/>
            </a:pPr>
            <a:r>
              <a:rPr lang="en-US" altLang="zh-CN" dirty="0" smtClean="0"/>
              <a:t>  to Harvard, or to five common schools? Why? </a:t>
            </a:r>
            <a:endParaRPr lang="zh-CN" altLang="en-US" dirty="0"/>
          </a:p>
        </p:txBody>
      </p:sp>
      <p:pic>
        <p:nvPicPr>
          <p:cNvPr id="6" name="图片 5" descr="investo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1196752"/>
            <a:ext cx="3203848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84267" y="692696"/>
            <a:ext cx="4095484" cy="1598662"/>
            <a:chOff x="348" y="243110"/>
            <a:chExt cx="3726541" cy="1454646"/>
          </a:xfrm>
        </p:grpSpPr>
        <p:sp>
          <p:nvSpPr>
            <p:cNvPr id="12" name="圆角矩形 11"/>
            <p:cNvSpPr/>
            <p:nvPr/>
          </p:nvSpPr>
          <p:spPr>
            <a:xfrm>
              <a:off x="348" y="243110"/>
              <a:ext cx="3726541" cy="14546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</p:sp>
        <p:sp>
          <p:nvSpPr>
            <p:cNvPr id="13" name="圆角矩形 4"/>
            <p:cNvSpPr/>
            <p:nvPr/>
          </p:nvSpPr>
          <p:spPr>
            <a:xfrm>
              <a:off x="42953" y="285715"/>
              <a:ext cx="3641331" cy="1369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9055" tIns="39370" rIns="59055" bIns="39370" numCol="1" spcCol="1270" anchor="ctr" anchorCtr="0">
              <a:noAutofit/>
            </a:bodyPr>
            <a:lstStyle/>
            <a:p>
              <a:pPr lvl="0"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100" kern="1200" dirty="0" smtClean="0"/>
                <a:t>State funding and provision </a:t>
              </a:r>
              <a:endParaRPr lang="zh-CN" altLang="en-US" sz="3100" kern="1200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187624" y="2708920"/>
            <a:ext cx="2557859" cy="1598662"/>
            <a:chOff x="745656" y="2061418"/>
            <a:chExt cx="2327433" cy="1454646"/>
          </a:xfrm>
        </p:grpSpPr>
        <p:sp>
          <p:nvSpPr>
            <p:cNvPr id="10" name="圆角矩形 9"/>
            <p:cNvSpPr/>
            <p:nvPr/>
          </p:nvSpPr>
          <p:spPr>
            <a:xfrm>
              <a:off x="745656" y="2061418"/>
              <a:ext cx="2327433" cy="14546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圆角矩形 6"/>
            <p:cNvSpPr/>
            <p:nvPr/>
          </p:nvSpPr>
          <p:spPr>
            <a:xfrm>
              <a:off x="788261" y="2104023"/>
              <a:ext cx="2242223" cy="1369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865" tIns="41910" rIns="62865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300" kern="1200" dirty="0" smtClean="0">
                  <a:solidFill>
                    <a:srgbClr val="002060"/>
                  </a:solidFill>
                </a:rPr>
                <a:t>Equity</a:t>
              </a:r>
              <a:endParaRPr lang="zh-CN" altLang="en-US" sz="3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87624" y="4725144"/>
            <a:ext cx="2557859" cy="1598662"/>
            <a:chOff x="745656" y="3879726"/>
            <a:chExt cx="2327433" cy="1454646"/>
          </a:xfrm>
        </p:grpSpPr>
        <p:sp>
          <p:nvSpPr>
            <p:cNvPr id="8" name="圆角矩形 7"/>
            <p:cNvSpPr/>
            <p:nvPr/>
          </p:nvSpPr>
          <p:spPr>
            <a:xfrm>
              <a:off x="745656" y="3879726"/>
              <a:ext cx="2327433" cy="14546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圆角矩形 9"/>
            <p:cNvSpPr/>
            <p:nvPr/>
          </p:nvSpPr>
          <p:spPr>
            <a:xfrm>
              <a:off x="788261" y="3922331"/>
              <a:ext cx="2242223" cy="13694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2865" tIns="41910" rIns="62865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300" kern="1200" dirty="0" smtClean="0">
                  <a:solidFill>
                    <a:srgbClr val="002060"/>
                  </a:solidFill>
                </a:rPr>
                <a:t>Mass Education</a:t>
              </a:r>
              <a:endParaRPr lang="zh-CN" altLang="en-US" sz="3300" kern="1200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57665" y="692696"/>
            <a:ext cx="4134815" cy="1593279"/>
            <a:chOff x="2047392" y="502"/>
            <a:chExt cx="4134815" cy="1593279"/>
          </a:xfrm>
        </p:grpSpPr>
        <p:sp>
          <p:nvSpPr>
            <p:cNvPr id="23" name="圆角矩形 22"/>
            <p:cNvSpPr/>
            <p:nvPr/>
          </p:nvSpPr>
          <p:spPr>
            <a:xfrm>
              <a:off x="2047392" y="502"/>
              <a:ext cx="4134815" cy="159327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</p:sp>
        <p:sp>
          <p:nvSpPr>
            <p:cNvPr id="24" name="圆角矩形 4"/>
            <p:cNvSpPr/>
            <p:nvPr/>
          </p:nvSpPr>
          <p:spPr>
            <a:xfrm>
              <a:off x="2094058" y="47168"/>
              <a:ext cx="4041483" cy="14999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43180" rIns="64770" bIns="43180" numCol="1" spcCol="1270" anchor="ctr" anchorCtr="0">
              <a:noAutofit/>
            </a:bodyPr>
            <a:lstStyle/>
            <a:p>
              <a:pPr lvl="0" algn="ctr" defTabSz="1511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400" kern="1200" dirty="0" smtClean="0"/>
                <a:t>Mixed Private-public funding and provision</a:t>
              </a:r>
              <a:endParaRPr lang="zh-CN" altLang="en-US" sz="3400" kern="1200" dirty="0"/>
            </a:p>
          </p:txBody>
        </p:sp>
      </p:grpSp>
      <p:sp>
        <p:nvSpPr>
          <p:cNvPr id="15" name="直接连接符 5"/>
          <p:cNvSpPr/>
          <p:nvPr/>
        </p:nvSpPr>
        <p:spPr>
          <a:xfrm>
            <a:off x="5189713" y="2276872"/>
            <a:ext cx="413481" cy="119495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94959"/>
                </a:lnTo>
                <a:lnTo>
                  <a:pt x="413481" y="1194959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组合 15"/>
          <p:cNvGrpSpPr/>
          <p:nvPr/>
        </p:nvGrpSpPr>
        <p:grpSpPr>
          <a:xfrm>
            <a:off x="5584628" y="2684295"/>
            <a:ext cx="2549247" cy="1593279"/>
            <a:chOff x="2874355" y="1992101"/>
            <a:chExt cx="2549247" cy="1593279"/>
          </a:xfrm>
        </p:grpSpPr>
        <p:sp>
          <p:nvSpPr>
            <p:cNvPr id="21" name="圆角矩形 20"/>
            <p:cNvSpPr/>
            <p:nvPr/>
          </p:nvSpPr>
          <p:spPr>
            <a:xfrm>
              <a:off x="2874355" y="1992101"/>
              <a:ext cx="2549247" cy="159327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圆角矩形 7"/>
            <p:cNvSpPr/>
            <p:nvPr/>
          </p:nvSpPr>
          <p:spPr>
            <a:xfrm>
              <a:off x="2921021" y="2038767"/>
              <a:ext cx="2455915" cy="14999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45720" rIns="6858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600" kern="1200" dirty="0" smtClean="0">
                  <a:solidFill>
                    <a:schemeClr val="accent6">
                      <a:lumMod val="75000"/>
                    </a:schemeClr>
                  </a:solidFill>
                </a:rPr>
                <a:t>Efficiency</a:t>
              </a:r>
              <a:r>
                <a:rPr lang="en-US" altLang="zh-CN" sz="3600" kern="1200" dirty="0" smtClean="0"/>
                <a:t> </a:t>
              </a:r>
              <a:endParaRPr lang="zh-CN" altLang="en-US" sz="3600" kern="1200" dirty="0"/>
            </a:p>
          </p:txBody>
        </p:sp>
      </p:grpSp>
      <p:sp>
        <p:nvSpPr>
          <p:cNvPr id="17" name="直接连接符 8"/>
          <p:cNvSpPr/>
          <p:nvPr/>
        </p:nvSpPr>
        <p:spPr>
          <a:xfrm>
            <a:off x="5189713" y="2276872"/>
            <a:ext cx="413481" cy="3186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186558"/>
                </a:lnTo>
                <a:lnTo>
                  <a:pt x="413481" y="3186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8" name="组合 17"/>
          <p:cNvGrpSpPr/>
          <p:nvPr/>
        </p:nvGrpSpPr>
        <p:grpSpPr>
          <a:xfrm>
            <a:off x="5584628" y="4675895"/>
            <a:ext cx="2549247" cy="1593279"/>
            <a:chOff x="2874355" y="3983701"/>
            <a:chExt cx="2549247" cy="1593279"/>
          </a:xfrm>
        </p:grpSpPr>
        <p:sp>
          <p:nvSpPr>
            <p:cNvPr id="19" name="圆角矩形 18"/>
            <p:cNvSpPr/>
            <p:nvPr/>
          </p:nvSpPr>
          <p:spPr>
            <a:xfrm>
              <a:off x="2874355" y="3983701"/>
              <a:ext cx="2549247" cy="1593279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圆角矩形 10"/>
            <p:cNvSpPr/>
            <p:nvPr/>
          </p:nvSpPr>
          <p:spPr>
            <a:xfrm>
              <a:off x="2921021" y="4030367"/>
              <a:ext cx="2455915" cy="14999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8580" tIns="45720" rIns="68580" bIns="45720" numCol="1" spcCol="1270" anchor="ctr" anchorCtr="0">
              <a:noAutofit/>
            </a:bodyPr>
            <a:lstStyle/>
            <a:p>
              <a:pPr lvl="0" algn="ctr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3600" kern="1200" dirty="0" smtClean="0">
                  <a:solidFill>
                    <a:schemeClr val="accent6">
                      <a:lumMod val="75000"/>
                    </a:schemeClr>
                  </a:solidFill>
                </a:rPr>
                <a:t>Meritocratic Education</a:t>
              </a:r>
            </a:p>
          </p:txBody>
        </p:sp>
      </p:grpSp>
      <p:sp>
        <p:nvSpPr>
          <p:cNvPr id="27" name="直接连接符 5"/>
          <p:cNvSpPr/>
          <p:nvPr/>
        </p:nvSpPr>
        <p:spPr>
          <a:xfrm>
            <a:off x="755576" y="2276872"/>
            <a:ext cx="413481" cy="119495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194959"/>
                </a:lnTo>
                <a:lnTo>
                  <a:pt x="413481" y="1194959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直接连接符 8"/>
          <p:cNvSpPr/>
          <p:nvPr/>
        </p:nvSpPr>
        <p:spPr>
          <a:xfrm>
            <a:off x="755576" y="2276872"/>
            <a:ext cx="413481" cy="318655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186558"/>
                </a:lnTo>
                <a:lnTo>
                  <a:pt x="413481" y="3186558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1728192"/>
          </a:xfrm>
        </p:spPr>
        <p:txBody>
          <a:bodyPr>
            <a:normAutofit fontScale="32500" lnSpcReduction="20000"/>
          </a:bodyPr>
          <a:lstStyle/>
          <a:p>
            <a:pPr algn="ctr">
              <a:buNone/>
            </a:pPr>
            <a:r>
              <a:rPr lang="en-US" altLang="zh-CN" sz="5800" dirty="0" smtClean="0"/>
              <a:t>      </a:t>
            </a:r>
            <a:endParaRPr lang="en-US" altLang="zh-CN" dirty="0" smtClean="0"/>
          </a:p>
          <a:p>
            <a:pPr>
              <a:buNone/>
            </a:pPr>
            <a:r>
              <a:rPr lang="en-US" altLang="zh-CN" sz="6000" dirty="0" smtClean="0"/>
              <a:t>      </a:t>
            </a:r>
            <a:r>
              <a:rPr lang="en-US" altLang="zh-CN" sz="7400" dirty="0" smtClean="0"/>
              <a:t>Step 1: Draw two "T”s, one for Students, one for Society;</a:t>
            </a:r>
          </a:p>
          <a:p>
            <a:pPr>
              <a:buNone/>
            </a:pPr>
            <a:r>
              <a:rPr lang="en-US" altLang="zh-CN" sz="7400" dirty="0" smtClean="0"/>
              <a:t>     Step 2: Label the two sides of the cross bar with ‘Input' and ‘Output’.</a:t>
            </a:r>
          </a:p>
          <a:p>
            <a:endParaRPr lang="en-US" altLang="zh-CN" sz="7400" dirty="0" smtClean="0"/>
          </a:p>
          <a:p>
            <a:endParaRPr lang="en-US" altLang="zh-CN" sz="7400" dirty="0" smtClean="0"/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852936"/>
            <a:ext cx="4104456" cy="378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2936"/>
            <a:ext cx="4067944" cy="378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0" y="-18397"/>
            <a:ext cx="9144000" cy="1359165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 flipH="1">
            <a:off x="8244408" y="-27384"/>
            <a:ext cx="899592" cy="1368152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" action="ppaction://noaction"/>
          </p:cNvPr>
          <p:cNvSpPr/>
          <p:nvPr/>
        </p:nvSpPr>
        <p:spPr>
          <a:xfrm flipH="1">
            <a:off x="-2" y="-27384"/>
            <a:ext cx="899594" cy="136815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Input and Output (Para. 6-8) </a:t>
            </a:r>
            <a:b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</a:br>
            <a:r>
              <a:rPr lang="en-US" altLang="zh-CN" sz="3600" b="1" dirty="0" smtClean="0">
                <a:solidFill>
                  <a:srgbClr val="FFFF00"/>
                </a:solidFill>
              </a:rPr>
              <a:t>Task 2  Visual Mapping</a:t>
            </a:r>
            <a:endParaRPr lang="zh-CN" altLang="en-US" sz="3600" b="1" dirty="0">
              <a:solidFill>
                <a:srgbClr val="FFFF00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rId2" action="ppaction://hlinksldjump"/>
          </p:cNvPr>
          <p:cNvSpPr/>
          <p:nvPr/>
        </p:nvSpPr>
        <p:spPr>
          <a:xfrm flipH="1">
            <a:off x="0" y="-27384"/>
            <a:ext cx="9144000" cy="792088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Input  (2.7%GDP)</a:t>
            </a:r>
            <a:endParaRPr lang="zh-CN" altLang="en-US" sz="36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052736"/>
            <a:ext cx="8424935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75" y="1772816"/>
            <a:ext cx="909872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内容占位符 3" descr="enhanced-buzz-12637-1390939940-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55776" y="1340768"/>
            <a:ext cx="4032448" cy="5040560"/>
          </a:xfrm>
        </p:spPr>
      </p:pic>
      <p:sp>
        <p:nvSpPr>
          <p:cNvPr id="5" name="矩形 4"/>
          <p:cNvSpPr/>
          <p:nvPr/>
        </p:nvSpPr>
        <p:spPr>
          <a:xfrm>
            <a:off x="0" y="-18397"/>
            <a:ext cx="9144000" cy="783101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6976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Output (Educational)</a:t>
            </a:r>
            <a:endParaRPr lang="zh-CN" altLang="en-US" sz="3600" dirty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33123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/>
              <a:t>    Task 3:  Situated Flashcards Game</a:t>
            </a:r>
          </a:p>
          <a:p>
            <a:pPr>
              <a:buNone/>
            </a:pPr>
            <a:r>
              <a:rPr lang="en-US" altLang="zh-CN" dirty="0" smtClean="0"/>
              <a:t>    </a:t>
            </a:r>
          </a:p>
          <a:p>
            <a:pPr>
              <a:buNone/>
            </a:pPr>
            <a:r>
              <a:rPr lang="en-US" altLang="zh-CN" dirty="0" smtClean="0"/>
              <a:t>    Suppose you were an American Professor, Student, Employer or representing a Prestigious University, throw one card away: the leftover will be your choice. </a:t>
            </a:r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4" name="矩形 3"/>
          <p:cNvSpPr/>
          <p:nvPr/>
        </p:nvSpPr>
        <p:spPr>
          <a:xfrm>
            <a:off x="0" y="-18397"/>
            <a:ext cx="9144000" cy="783101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矩形 4">
            <a:hlinkClick r:id="rId2" action="ppaction://hlinksldjump"/>
          </p:cNvPr>
          <p:cNvSpPr/>
          <p:nvPr/>
        </p:nvSpPr>
        <p:spPr>
          <a:xfrm flipH="1">
            <a:off x="8316416" y="-27384"/>
            <a:ext cx="827584" cy="792088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" action="ppaction://noaction"/>
          </p:cNvPr>
          <p:cNvSpPr/>
          <p:nvPr/>
        </p:nvSpPr>
        <p:spPr>
          <a:xfrm flipH="1">
            <a:off x="-2" y="-27384"/>
            <a:ext cx="899594" cy="7920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Market Failure (Para. 9)</a:t>
            </a:r>
            <a:endParaRPr lang="zh-CN" altLang="en-US" sz="3600" dirty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Professor: Government </a:t>
            </a:r>
            <a:r>
              <a:rPr lang="en-US" altLang="zh-CN" u="sng" dirty="0" smtClean="0"/>
              <a:t>reward</a:t>
            </a:r>
            <a:r>
              <a:rPr lang="en-US" altLang="zh-CN" dirty="0" smtClean="0"/>
              <a:t> universities  		  for research; Universalities </a:t>
            </a:r>
            <a:r>
              <a:rPr lang="en-US" altLang="zh-CN" u="sng" dirty="0" smtClean="0"/>
              <a:t>reward</a:t>
            </a:r>
            <a:r>
              <a:rPr lang="en-US" altLang="zh-CN" dirty="0" smtClean="0"/>
              <a:t>  	            you for research. (Para.9)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Employer: Good universities have tough 		           students </a:t>
            </a:r>
            <a:r>
              <a:rPr lang="en-US" altLang="zh-CN" u="sng" dirty="0" smtClean="0"/>
              <a:t>selection procedures</a:t>
            </a:r>
            <a:r>
              <a:rPr lang="en-US" altLang="zh-CN" dirty="0" smtClean="0"/>
              <a:t>. They 	           have the best graduates. (Para.9)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-18397"/>
            <a:ext cx="9144000" cy="783101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Text  Situations 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Students: I have to </a:t>
            </a:r>
            <a:r>
              <a:rPr lang="en-US" altLang="zh-CN" u="sng" dirty="0" smtClean="0"/>
              <a:t>impress</a:t>
            </a:r>
            <a:r>
              <a:rPr lang="en-US" altLang="zh-CN" dirty="0" smtClean="0"/>
              <a:t> my future boss who selects employees from prestigious universities. (Para.9)</a:t>
            </a:r>
          </a:p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Prestigious Universities: The value of the degree at our university depends on </a:t>
            </a:r>
            <a:r>
              <a:rPr lang="en-US" altLang="zh-CN" u="sng" dirty="0" smtClean="0"/>
              <a:t>scarcity</a:t>
            </a:r>
            <a:r>
              <a:rPr lang="en-US" altLang="zh-CN" dirty="0" smtClean="0"/>
              <a:t>. (Para.9)</a:t>
            </a:r>
          </a:p>
          <a:p>
            <a:pPr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矩形 3">
            <a:hlinkClick r:id="rId2" action="ppaction://hlinksldjump"/>
          </p:cNvPr>
          <p:cNvSpPr/>
          <p:nvPr/>
        </p:nvSpPr>
        <p:spPr>
          <a:xfrm flipH="1">
            <a:off x="0" y="-27384"/>
            <a:ext cx="9144000" cy="792088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395536" y="-171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altLang="zh-CN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Gothic Std B" pitchFamily="34" charset="-128"/>
                <a:ea typeface="Adobe Gothic Std B" pitchFamily="34" charset="-128"/>
                <a:cs typeface="+mj-cs"/>
              </a:rPr>
              <a:t>Text  Situations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" action="ppaction://noaction"/>
          </p:cNvPr>
          <p:cNvSpPr/>
          <p:nvPr/>
        </p:nvSpPr>
        <p:spPr>
          <a:xfrm flipH="1">
            <a:off x="-4" y="0"/>
            <a:ext cx="9144003" cy="1556792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Tri-Stage CBI Model</a:t>
            </a:r>
            <a:br>
              <a:rPr lang="en-US" altLang="zh-CN" sz="36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</a:br>
            <a:r>
              <a:rPr lang="en-US" altLang="zh-CN" sz="36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(Content-based Instruction )</a:t>
            </a:r>
            <a:endParaRPr lang="zh-CN" altLang="en-US" sz="36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11560" y="1844824"/>
            <a:ext cx="8229600" cy="4525963"/>
          </a:xfrm>
        </p:spPr>
        <p:txBody>
          <a:bodyPr/>
          <a:lstStyle/>
          <a:p>
            <a:endParaRPr lang="en-US" altLang="zh-CN" dirty="0" smtClean="0">
              <a:solidFill>
                <a:schemeClr val="accent6">
                  <a:lumMod val="50000"/>
                </a:schemeClr>
              </a:solidFill>
              <a:latin typeface="Adobe 黑体 Std R" pitchFamily="34" charset="-122"/>
              <a:ea typeface="Adobe 黑体 Std R" pitchFamily="34" charset="-122"/>
            </a:endParaRPr>
          </a:p>
          <a:p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Pre-conditional Tasks  (Before)</a:t>
            </a:r>
          </a:p>
          <a:p>
            <a:endParaRPr lang="en-US" altLang="zh-CN" dirty="0" smtClean="0">
              <a:latin typeface="Adobe 黑体 Std R" pitchFamily="34" charset="-122"/>
              <a:ea typeface="Adobe 黑体 Std R" pitchFamily="34" charset="-122"/>
            </a:endParaRPr>
          </a:p>
          <a:p>
            <a:r>
              <a:rPr lang="en-US" altLang="zh-CN" dirty="0" smtClean="0">
                <a:solidFill>
                  <a:schemeClr val="accent6">
                    <a:lumMod val="75000"/>
                  </a:schemeClr>
                </a:solidFill>
                <a:latin typeface="Adobe 黑体 Std R" pitchFamily="34" charset="-122"/>
                <a:ea typeface="Adobe 黑体 Std R" pitchFamily="34" charset="-122"/>
              </a:rPr>
              <a:t>Skills Transfer Tasks  (Class)</a:t>
            </a:r>
          </a:p>
          <a:p>
            <a:endParaRPr lang="en-US" altLang="zh-CN" dirty="0" smtClean="0">
              <a:latin typeface="Adobe 黑体 Std R" pitchFamily="34" charset="-122"/>
              <a:ea typeface="Adobe 黑体 Std R" pitchFamily="34" charset="-122"/>
            </a:endParaRPr>
          </a:p>
          <a:p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Real World Application Tasks   (After) </a:t>
            </a:r>
            <a:endParaRPr lang="zh-CN" altLang="en-US" dirty="0"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5" name="矩形 4">
            <a:hlinkClick r:id="" action="ppaction://noaction"/>
          </p:cNvPr>
          <p:cNvSpPr/>
          <p:nvPr/>
        </p:nvSpPr>
        <p:spPr>
          <a:xfrm flipH="1">
            <a:off x="-6" y="1939"/>
            <a:ext cx="827589" cy="15548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 flipH="1">
            <a:off x="8316416" y="0"/>
            <a:ext cx="827584" cy="1556792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8397"/>
            <a:ext cx="9144000" cy="783101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矩形 4">
            <a:hlinkClick r:id="rId2" action="ppaction://hlinksldjump"/>
          </p:cNvPr>
          <p:cNvSpPr/>
          <p:nvPr/>
        </p:nvSpPr>
        <p:spPr>
          <a:xfrm flipH="1">
            <a:off x="8316416" y="-27384"/>
            <a:ext cx="827584" cy="792088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" action="ppaction://noaction"/>
          </p:cNvPr>
          <p:cNvSpPr/>
          <p:nvPr/>
        </p:nvSpPr>
        <p:spPr>
          <a:xfrm flipH="1">
            <a:off x="-2" y="-27384"/>
            <a:ext cx="899594" cy="7920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2114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Choices </a:t>
            </a:r>
            <a:endParaRPr lang="zh-CN" altLang="en-US" sz="3600" dirty="0">
              <a:solidFill>
                <a:schemeClr val="bg1"/>
              </a:solidFill>
              <a:latin typeface="Adobe Gothic Std B" pitchFamily="34" charset="-128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764704"/>
            <a:ext cx="3275856" cy="333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052736"/>
            <a:ext cx="4064521" cy="2940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933056"/>
            <a:ext cx="3024336" cy="2748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4293096"/>
            <a:ext cx="4032448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" action="ppaction://noaction"/>
          </p:cNvPr>
          <p:cNvSpPr/>
          <p:nvPr/>
        </p:nvSpPr>
        <p:spPr>
          <a:xfrm flipH="1">
            <a:off x="-4" y="0"/>
            <a:ext cx="9144003" cy="1556792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5" name="矩形 4">
            <a:hlinkClick r:id="" action="ppaction://noaction"/>
          </p:cNvPr>
          <p:cNvSpPr/>
          <p:nvPr/>
        </p:nvSpPr>
        <p:spPr>
          <a:xfrm flipH="1">
            <a:off x="-6" y="1939"/>
            <a:ext cx="827589" cy="155485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 flipH="1">
            <a:off x="8316416" y="0"/>
            <a:ext cx="827584" cy="1556792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sz="40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Market Failure (Para.9)</a:t>
            </a:r>
            <a:r>
              <a:rPr lang="zh-CN" altLang="en-US" sz="4000" dirty="0" smtClean="0"/>
              <a:t/>
            </a:r>
            <a:br>
              <a:rPr lang="zh-CN" altLang="en-US" sz="4000" dirty="0" smtClean="0"/>
            </a:br>
            <a:endParaRPr lang="zh-CN" altLang="en-US" sz="40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“In the absence of a clear measure of educational output, </a:t>
            </a:r>
            <a:r>
              <a:rPr lang="en-US" altLang="zh-CN" b="1" u="sng" dirty="0" smtClean="0">
                <a:solidFill>
                  <a:schemeClr val="accent6">
                    <a:lumMod val="75000"/>
                  </a:schemeClr>
                </a:solidFill>
              </a:rPr>
              <a:t>price becomes a proxy for quality</a:t>
            </a:r>
            <a:r>
              <a:rPr lang="en-US" altLang="zh-CN" dirty="0" smtClean="0"/>
              <a:t>.” (Para 9)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“A situation in which the market (the Invisible Hand) on its own fails to produce an efficient allocation of resources.” (</a:t>
            </a:r>
            <a:r>
              <a:rPr lang="en-US" altLang="zh-CN" dirty="0" err="1" smtClean="0"/>
              <a:t>Mankiw</a:t>
            </a:r>
            <a:r>
              <a:rPr lang="en-US" altLang="zh-CN" dirty="0" smtClean="0"/>
              <a:t>, The Principles of Economics) </a:t>
            </a:r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Besides Common Test, are there any other efficient </a:t>
            </a:r>
            <a:r>
              <a:rPr lang="en-US" altLang="zh-CN" u="sng" dirty="0" smtClean="0"/>
              <a:t>solutions</a:t>
            </a:r>
            <a:r>
              <a:rPr lang="en-US" altLang="zh-CN" dirty="0" smtClean="0"/>
              <a:t>? 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What are the pros and cons of </a:t>
            </a:r>
            <a:r>
              <a:rPr lang="en-US" altLang="zh-CN" u="sng" dirty="0" smtClean="0"/>
              <a:t>Common Test</a:t>
            </a:r>
            <a:r>
              <a:rPr lang="en-US" altLang="zh-CN" dirty="0" smtClean="0"/>
              <a:t>?</a:t>
            </a:r>
          </a:p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Taken American educational system as a mirror, any lights shed for measurements of </a:t>
            </a:r>
            <a:r>
              <a:rPr lang="en-US" altLang="zh-CN" u="sng" dirty="0" smtClean="0"/>
              <a:t>Chinese Educational Output</a:t>
            </a:r>
            <a:r>
              <a:rPr lang="en-US" altLang="zh-CN" dirty="0" smtClean="0"/>
              <a:t>?</a:t>
            </a:r>
          </a:p>
          <a:p>
            <a:endParaRPr lang="zh-CN" altLang="en-US" dirty="0"/>
          </a:p>
        </p:txBody>
      </p:sp>
      <p:sp>
        <p:nvSpPr>
          <p:cNvPr id="4" name="矩形 3">
            <a:hlinkClick r:id="" action="ppaction://noaction"/>
          </p:cNvPr>
          <p:cNvSpPr/>
          <p:nvPr/>
        </p:nvSpPr>
        <p:spPr>
          <a:xfrm flipH="1">
            <a:off x="-2" y="-27384"/>
            <a:ext cx="9144002" cy="122413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97144" cy="936104"/>
          </a:xfrm>
        </p:spPr>
        <p:txBody>
          <a:bodyPr>
            <a:no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Measurements of Educational Output</a:t>
            </a:r>
            <a:br>
              <a:rPr lang="en-US" altLang="zh-CN" sz="3600" dirty="0" smtClean="0">
                <a:solidFill>
                  <a:schemeClr val="bg1"/>
                </a:solidFill>
              </a:rPr>
            </a:br>
            <a:r>
              <a:rPr lang="en-US" altLang="zh-CN" sz="3600" dirty="0" smtClean="0">
                <a:solidFill>
                  <a:schemeClr val="bg1"/>
                </a:solidFill>
              </a:rPr>
              <a:t> (Para. 10-13) 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hlinkClick r:id="rId2" action="ppaction://hlinksldjump"/>
          </p:cNvPr>
          <p:cNvSpPr/>
          <p:nvPr/>
        </p:nvSpPr>
        <p:spPr>
          <a:xfrm flipH="1">
            <a:off x="1688123" y="1"/>
            <a:ext cx="5824024" cy="1164867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29320" y="43538"/>
            <a:ext cx="41479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haroni" panose="02010803020104030203" pitchFamily="2" charset="-79"/>
                <a:ea typeface="宋体" charset="-122"/>
                <a:cs typeface="Aharoni" panose="02010803020104030203" pitchFamily="2" charset="-79"/>
              </a:rPr>
              <a:t>   After-class  Engagements </a:t>
            </a:r>
            <a:endParaRPr lang="en-US" altLang="zh-CN" sz="3600" dirty="0">
              <a:solidFill>
                <a:schemeClr val="bg1"/>
              </a:solidFill>
              <a:latin typeface="Aharoni" panose="02010803020104030203" pitchFamily="2" charset="-79"/>
              <a:ea typeface="幼圆"/>
              <a:cs typeface="Aharoni" panose="02010803020104030203" pitchFamily="2" charset="-79"/>
            </a:endParaRPr>
          </a:p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幼圆"/>
                <a:ea typeface="幼圆"/>
                <a:cs typeface="幼圆"/>
              </a:rPr>
              <a:t>课后拓展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608" y="4725144"/>
            <a:ext cx="7366290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600" baseline="30000" dirty="0">
                <a:solidFill>
                  <a:schemeClr val="tx2"/>
                </a:solidFill>
                <a:latin typeface="Adobe 黑体 Std R" pitchFamily="34" charset="-122"/>
                <a:ea typeface="Adobe 黑体 Std R" pitchFamily="34" charset="-122"/>
                <a:cs typeface="Arial" pitchFamily="34" charset="0"/>
              </a:rPr>
              <a:t> </a:t>
            </a:r>
            <a:r>
              <a:rPr lang="en-US" altLang="zh-CN" sz="2800" b="1" i="1" dirty="0" smtClean="0">
                <a:solidFill>
                  <a:srgbClr val="FFC000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Write</a:t>
            </a:r>
            <a:r>
              <a:rPr lang="en-US" altLang="zh-CN" sz="2800" b="1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 a report based on your research.</a:t>
            </a:r>
          </a:p>
          <a:p>
            <a:r>
              <a:rPr lang="en-US" altLang="zh-CN" sz="2800" b="1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 </a:t>
            </a:r>
            <a:endParaRPr lang="en-US" altLang="zh-CN" sz="2800" dirty="0" smtClean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  <a:cs typeface="Aharoni" pitchFamily="2" charset="-79"/>
            </a:endParaRPr>
          </a:p>
          <a:p>
            <a:r>
              <a:rPr lang="en-US" altLang="zh-CN" sz="2800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Requirements: Concise and concrete </a:t>
            </a:r>
            <a:endParaRPr lang="en-US" altLang="zh-CN" sz="2800" baseline="30000" dirty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  <a:cs typeface="Aharoni" pitchFamily="2" charset="-79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043608" y="2013569"/>
            <a:ext cx="8035141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3000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Assignment: </a:t>
            </a:r>
            <a:r>
              <a:rPr lang="en-US" altLang="zh-CN" sz="3000" b="1" i="1" dirty="0" smtClean="0">
                <a:solidFill>
                  <a:srgbClr val="FFC000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Research </a:t>
            </a:r>
            <a:r>
              <a:rPr lang="en-US" altLang="zh-CN" sz="3000" b="1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and list the pros and cons of common test;</a:t>
            </a:r>
            <a:endParaRPr lang="en-US" altLang="zh-CN" sz="3000" dirty="0" smtClean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  <a:cs typeface="Aharoni" pitchFamily="2" charset="-79"/>
            </a:endParaRPr>
          </a:p>
          <a:p>
            <a:r>
              <a:rPr lang="en-US" altLang="zh-CN" sz="3000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 </a:t>
            </a:r>
          </a:p>
          <a:p>
            <a:r>
              <a:rPr lang="en-US" altLang="zh-CN" sz="2800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Requirements: </a:t>
            </a:r>
            <a:r>
              <a:rPr lang="en-US" altLang="zh-CN" sz="2800" i="1" dirty="0" smtClean="0">
                <a:solidFill>
                  <a:srgbClr val="FFC000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Read</a:t>
            </a:r>
            <a:r>
              <a:rPr lang="en-US" altLang="zh-CN" sz="2800" dirty="0" smtClean="0">
                <a:solidFill>
                  <a:srgbClr val="FFC000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 </a:t>
            </a:r>
            <a:r>
              <a:rPr lang="en-US" altLang="zh-CN" sz="2800" dirty="0" smtClean="0">
                <a:solidFill>
                  <a:schemeClr val="tx1"/>
                </a:solidFill>
                <a:latin typeface="Adobe 黑体 Std R" pitchFamily="34" charset="-122"/>
                <a:ea typeface="Adobe 黑体 Std R" pitchFamily="34" charset="-122"/>
                <a:cs typeface="Aharoni" pitchFamily="2" charset="-79"/>
              </a:rPr>
              <a:t>three peer reviewed references; pick exact and strong verbs </a:t>
            </a:r>
            <a:endParaRPr lang="en-US" altLang="zh-CN" sz="2800" dirty="0">
              <a:solidFill>
                <a:schemeClr val="tx1"/>
              </a:solidFill>
              <a:latin typeface="Adobe 黑体 Std R" pitchFamily="34" charset="-122"/>
              <a:ea typeface="Adobe 黑体 Std R" pitchFamily="34" charset="-122"/>
              <a:cs typeface="Aharoni" pitchFamily="2" charset="-79"/>
            </a:endParaRPr>
          </a:p>
        </p:txBody>
      </p:sp>
      <p:sp>
        <p:nvSpPr>
          <p:cNvPr id="23" name="矩形 22">
            <a:hlinkClick r:id="" action="ppaction://noaction"/>
          </p:cNvPr>
          <p:cNvSpPr/>
          <p:nvPr/>
        </p:nvSpPr>
        <p:spPr>
          <a:xfrm flipH="1">
            <a:off x="7512148" y="1939"/>
            <a:ext cx="1631852" cy="1164867"/>
          </a:xfrm>
          <a:prstGeom prst="rect">
            <a:avLst/>
          </a:prstGeom>
          <a:solidFill>
            <a:srgbClr val="F15E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hlinkClick r:id="" action="ppaction://noaction"/>
          </p:cNvPr>
          <p:cNvSpPr/>
          <p:nvPr/>
        </p:nvSpPr>
        <p:spPr>
          <a:xfrm flipH="1">
            <a:off x="1" y="1939"/>
            <a:ext cx="1688123" cy="1164867"/>
          </a:xfrm>
          <a:prstGeom prst="rect">
            <a:avLst/>
          </a:prstGeom>
          <a:solidFill>
            <a:srgbClr val="F9BC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grpSp>
        <p:nvGrpSpPr>
          <p:cNvPr id="2" name="组合 24"/>
          <p:cNvGrpSpPr/>
          <p:nvPr/>
        </p:nvGrpSpPr>
        <p:grpSpPr>
          <a:xfrm>
            <a:off x="0" y="4709774"/>
            <a:ext cx="1115616" cy="663442"/>
            <a:chOff x="0" y="2256086"/>
            <a:chExt cx="1144773" cy="652367"/>
          </a:xfrm>
        </p:grpSpPr>
        <p:sp>
          <p:nvSpPr>
            <p:cNvPr id="26" name="梯形 19"/>
            <p:cNvSpPr/>
            <p:nvPr/>
          </p:nvSpPr>
          <p:spPr>
            <a:xfrm rot="5400000">
              <a:off x="653791" y="2417471"/>
              <a:ext cx="623087" cy="358877"/>
            </a:xfrm>
            <a:custGeom>
              <a:avLst/>
              <a:gdLst>
                <a:gd name="connsiteX0" fmla="*/ 0 w 1651961"/>
                <a:gd name="connsiteY0" fmla="*/ 1008112 h 1008112"/>
                <a:gd name="connsiteX1" fmla="*/ 384444 w 1651961"/>
                <a:gd name="connsiteY1" fmla="*/ 0 h 1008112"/>
                <a:gd name="connsiteX2" fmla="*/ 1267517 w 1651961"/>
                <a:gd name="connsiteY2" fmla="*/ 0 h 1008112"/>
                <a:gd name="connsiteX3" fmla="*/ 1651961 w 1651961"/>
                <a:gd name="connsiteY3" fmla="*/ 1008112 h 1008112"/>
                <a:gd name="connsiteX4" fmla="*/ 0 w 1651961"/>
                <a:gd name="connsiteY4" fmla="*/ 1008112 h 1008112"/>
                <a:gd name="connsiteX0" fmla="*/ 0 w 1651961"/>
                <a:gd name="connsiteY0" fmla="*/ 1317828 h 1317828"/>
                <a:gd name="connsiteX1" fmla="*/ 163222 w 1651961"/>
                <a:gd name="connsiteY1" fmla="*/ 0 h 1317828"/>
                <a:gd name="connsiteX2" fmla="*/ 1267517 w 1651961"/>
                <a:gd name="connsiteY2" fmla="*/ 309716 h 1317828"/>
                <a:gd name="connsiteX3" fmla="*/ 1651961 w 1651961"/>
                <a:gd name="connsiteY3" fmla="*/ 1317828 h 1317828"/>
                <a:gd name="connsiteX4" fmla="*/ 0 w 1651961"/>
                <a:gd name="connsiteY4" fmla="*/ 1317828 h 1317828"/>
                <a:gd name="connsiteX0" fmla="*/ 0 w 1651961"/>
                <a:gd name="connsiteY0" fmla="*/ 1022860 h 1022860"/>
                <a:gd name="connsiteX1" fmla="*/ 222217 w 1651961"/>
                <a:gd name="connsiteY1" fmla="*/ 0 h 1022860"/>
                <a:gd name="connsiteX2" fmla="*/ 1267517 w 1651961"/>
                <a:gd name="connsiteY2" fmla="*/ 14748 h 1022860"/>
                <a:gd name="connsiteX3" fmla="*/ 1651961 w 1651961"/>
                <a:gd name="connsiteY3" fmla="*/ 1022860 h 1022860"/>
                <a:gd name="connsiteX4" fmla="*/ 0 w 1651961"/>
                <a:gd name="connsiteY4" fmla="*/ 1022860 h 1022860"/>
                <a:gd name="connsiteX0" fmla="*/ 0 w 1651961"/>
                <a:gd name="connsiteY0" fmla="*/ 1022860 h 1022860"/>
                <a:gd name="connsiteX1" fmla="*/ 222217 w 1651961"/>
                <a:gd name="connsiteY1" fmla="*/ 0 h 1022860"/>
                <a:gd name="connsiteX2" fmla="*/ 1429753 w 1651961"/>
                <a:gd name="connsiteY2" fmla="*/ 0 h 1022860"/>
                <a:gd name="connsiteX3" fmla="*/ 1651961 w 1651961"/>
                <a:gd name="connsiteY3" fmla="*/ 1022860 h 1022860"/>
                <a:gd name="connsiteX4" fmla="*/ 0 w 1651961"/>
                <a:gd name="connsiteY4" fmla="*/ 1022860 h 1022860"/>
                <a:gd name="connsiteX0" fmla="*/ 0 w 1651961"/>
                <a:gd name="connsiteY0" fmla="*/ 1022860 h 1022860"/>
                <a:gd name="connsiteX1" fmla="*/ 222217 w 1651961"/>
                <a:gd name="connsiteY1" fmla="*/ 0 h 1022860"/>
                <a:gd name="connsiteX2" fmla="*/ 1577239 w 1651961"/>
                <a:gd name="connsiteY2" fmla="*/ 0 h 1022860"/>
                <a:gd name="connsiteX3" fmla="*/ 1651961 w 1651961"/>
                <a:gd name="connsiteY3" fmla="*/ 1022860 h 1022860"/>
                <a:gd name="connsiteX4" fmla="*/ 0 w 1651961"/>
                <a:gd name="connsiteY4" fmla="*/ 1022860 h 1022860"/>
                <a:gd name="connsiteX0" fmla="*/ 0 w 1858442"/>
                <a:gd name="connsiteY0" fmla="*/ 1022860 h 1052357"/>
                <a:gd name="connsiteX1" fmla="*/ 222217 w 1858442"/>
                <a:gd name="connsiteY1" fmla="*/ 0 h 1052357"/>
                <a:gd name="connsiteX2" fmla="*/ 1577239 w 1858442"/>
                <a:gd name="connsiteY2" fmla="*/ 0 h 1052357"/>
                <a:gd name="connsiteX3" fmla="*/ 1858442 w 1858442"/>
                <a:gd name="connsiteY3" fmla="*/ 1052357 h 1052357"/>
                <a:gd name="connsiteX4" fmla="*/ 0 w 1858442"/>
                <a:gd name="connsiteY4" fmla="*/ 1022860 h 1052357"/>
                <a:gd name="connsiteX0" fmla="*/ 0 w 1740458"/>
                <a:gd name="connsiteY0" fmla="*/ 1022860 h 1067105"/>
                <a:gd name="connsiteX1" fmla="*/ 222217 w 1740458"/>
                <a:gd name="connsiteY1" fmla="*/ 0 h 1067105"/>
                <a:gd name="connsiteX2" fmla="*/ 1577239 w 1740458"/>
                <a:gd name="connsiteY2" fmla="*/ 0 h 1067105"/>
                <a:gd name="connsiteX3" fmla="*/ 1740458 w 1740458"/>
                <a:gd name="connsiteY3" fmla="*/ 1067105 h 1067105"/>
                <a:gd name="connsiteX4" fmla="*/ 0 w 1740458"/>
                <a:gd name="connsiteY4" fmla="*/ 1022860 h 1067105"/>
                <a:gd name="connsiteX0" fmla="*/ 0 w 1799455"/>
                <a:gd name="connsiteY0" fmla="*/ 1022860 h 1067105"/>
                <a:gd name="connsiteX1" fmla="*/ 222217 w 1799455"/>
                <a:gd name="connsiteY1" fmla="*/ 0 h 1067105"/>
                <a:gd name="connsiteX2" fmla="*/ 1577239 w 1799455"/>
                <a:gd name="connsiteY2" fmla="*/ 0 h 1067105"/>
                <a:gd name="connsiteX3" fmla="*/ 1799455 w 1799455"/>
                <a:gd name="connsiteY3" fmla="*/ 1067105 h 1067105"/>
                <a:gd name="connsiteX4" fmla="*/ 0 w 1799455"/>
                <a:gd name="connsiteY4" fmla="*/ 1022860 h 1067105"/>
                <a:gd name="connsiteX0" fmla="*/ 0 w 1696217"/>
                <a:gd name="connsiteY0" fmla="*/ 1022860 h 1067105"/>
                <a:gd name="connsiteX1" fmla="*/ 118979 w 1696217"/>
                <a:gd name="connsiteY1" fmla="*/ 0 h 1067105"/>
                <a:gd name="connsiteX2" fmla="*/ 1474001 w 1696217"/>
                <a:gd name="connsiteY2" fmla="*/ 0 h 1067105"/>
                <a:gd name="connsiteX3" fmla="*/ 1696217 w 1696217"/>
                <a:gd name="connsiteY3" fmla="*/ 1067105 h 1067105"/>
                <a:gd name="connsiteX4" fmla="*/ 0 w 1696217"/>
                <a:gd name="connsiteY4" fmla="*/ 1022860 h 1067105"/>
                <a:gd name="connsiteX0" fmla="*/ 0 w 1519237"/>
                <a:gd name="connsiteY0" fmla="*/ 1022860 h 1052357"/>
                <a:gd name="connsiteX1" fmla="*/ 118979 w 1519237"/>
                <a:gd name="connsiteY1" fmla="*/ 0 h 1052357"/>
                <a:gd name="connsiteX2" fmla="*/ 1474001 w 1519237"/>
                <a:gd name="connsiteY2" fmla="*/ 0 h 1052357"/>
                <a:gd name="connsiteX3" fmla="*/ 1519237 w 1519237"/>
                <a:gd name="connsiteY3" fmla="*/ 1052357 h 1052357"/>
                <a:gd name="connsiteX4" fmla="*/ 0 w 1519237"/>
                <a:gd name="connsiteY4" fmla="*/ 1022860 h 1052357"/>
                <a:gd name="connsiteX0" fmla="*/ 0 w 1592978"/>
                <a:gd name="connsiteY0" fmla="*/ 1022860 h 1067105"/>
                <a:gd name="connsiteX1" fmla="*/ 118979 w 1592978"/>
                <a:gd name="connsiteY1" fmla="*/ 0 h 1067105"/>
                <a:gd name="connsiteX2" fmla="*/ 1474001 w 1592978"/>
                <a:gd name="connsiteY2" fmla="*/ 0 h 1067105"/>
                <a:gd name="connsiteX3" fmla="*/ 1592978 w 1592978"/>
                <a:gd name="connsiteY3" fmla="*/ 1067105 h 1067105"/>
                <a:gd name="connsiteX4" fmla="*/ 0 w 1592978"/>
                <a:gd name="connsiteY4" fmla="*/ 1022860 h 1067105"/>
                <a:gd name="connsiteX0" fmla="*/ 0 w 1592978"/>
                <a:gd name="connsiteY0" fmla="*/ 1081853 h 1126098"/>
                <a:gd name="connsiteX1" fmla="*/ 118979 w 1592978"/>
                <a:gd name="connsiteY1" fmla="*/ 58993 h 1126098"/>
                <a:gd name="connsiteX2" fmla="*/ 1311771 w 1592978"/>
                <a:gd name="connsiteY2" fmla="*/ 0 h 1126098"/>
                <a:gd name="connsiteX3" fmla="*/ 1592978 w 1592978"/>
                <a:gd name="connsiteY3" fmla="*/ 1126098 h 1126098"/>
                <a:gd name="connsiteX4" fmla="*/ 0 w 1592978"/>
                <a:gd name="connsiteY4" fmla="*/ 1081853 h 1126098"/>
                <a:gd name="connsiteX0" fmla="*/ 0 w 1592978"/>
                <a:gd name="connsiteY0" fmla="*/ 1081853 h 1126098"/>
                <a:gd name="connsiteX1" fmla="*/ 236966 w 1592978"/>
                <a:gd name="connsiteY1" fmla="*/ 73741 h 1126098"/>
                <a:gd name="connsiteX2" fmla="*/ 1311771 w 1592978"/>
                <a:gd name="connsiteY2" fmla="*/ 0 h 1126098"/>
                <a:gd name="connsiteX3" fmla="*/ 1592978 w 1592978"/>
                <a:gd name="connsiteY3" fmla="*/ 1126098 h 1126098"/>
                <a:gd name="connsiteX4" fmla="*/ 0 w 1592978"/>
                <a:gd name="connsiteY4" fmla="*/ 1081853 h 1126098"/>
                <a:gd name="connsiteX0" fmla="*/ 0 w 1592978"/>
                <a:gd name="connsiteY0" fmla="*/ 1008112 h 1052357"/>
                <a:gd name="connsiteX1" fmla="*/ 236966 w 1592978"/>
                <a:gd name="connsiteY1" fmla="*/ 0 h 1052357"/>
                <a:gd name="connsiteX2" fmla="*/ 1311771 w 1592978"/>
                <a:gd name="connsiteY2" fmla="*/ 1 h 1052357"/>
                <a:gd name="connsiteX3" fmla="*/ 1592978 w 1592978"/>
                <a:gd name="connsiteY3" fmla="*/ 1052357 h 1052357"/>
                <a:gd name="connsiteX4" fmla="*/ 0 w 1592978"/>
                <a:gd name="connsiteY4" fmla="*/ 1008112 h 105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2978" h="1052357">
                  <a:moveTo>
                    <a:pt x="0" y="1008112"/>
                  </a:moveTo>
                  <a:lnTo>
                    <a:pt x="236966" y="0"/>
                  </a:lnTo>
                  <a:lnTo>
                    <a:pt x="1311771" y="1"/>
                  </a:lnTo>
                  <a:lnTo>
                    <a:pt x="1592978" y="1052357"/>
                  </a:lnTo>
                  <a:lnTo>
                    <a:pt x="0" y="100811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85000"/>
                    <a:lumOff val="15000"/>
                  </a:sysClr>
                </a:gs>
                <a:gs pos="6000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Text" lastClr="000000">
                    <a:lumMod val="65000"/>
                    <a:lumOff val="35000"/>
                    <a:alpha val="0"/>
                  </a:sys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5" name="组合 26"/>
            <p:cNvGrpSpPr/>
            <p:nvPr/>
          </p:nvGrpSpPr>
          <p:grpSpPr>
            <a:xfrm>
              <a:off x="0" y="2256086"/>
              <a:ext cx="1064364" cy="632647"/>
              <a:chOff x="0" y="1433244"/>
              <a:chExt cx="3073937" cy="1827118"/>
            </a:xfrm>
          </p:grpSpPr>
          <p:sp>
            <p:nvSpPr>
              <p:cNvPr id="28" name="梯形 19"/>
              <p:cNvSpPr/>
              <p:nvPr/>
            </p:nvSpPr>
            <p:spPr>
              <a:xfrm rot="5400000">
                <a:off x="1634200" y="1820624"/>
                <a:ext cx="1827118" cy="1052357"/>
              </a:xfrm>
              <a:custGeom>
                <a:avLst/>
                <a:gdLst>
                  <a:gd name="connsiteX0" fmla="*/ 0 w 1651961"/>
                  <a:gd name="connsiteY0" fmla="*/ 1008112 h 1008112"/>
                  <a:gd name="connsiteX1" fmla="*/ 384444 w 1651961"/>
                  <a:gd name="connsiteY1" fmla="*/ 0 h 1008112"/>
                  <a:gd name="connsiteX2" fmla="*/ 1267517 w 1651961"/>
                  <a:gd name="connsiteY2" fmla="*/ 0 h 1008112"/>
                  <a:gd name="connsiteX3" fmla="*/ 1651961 w 1651961"/>
                  <a:gd name="connsiteY3" fmla="*/ 1008112 h 1008112"/>
                  <a:gd name="connsiteX4" fmla="*/ 0 w 1651961"/>
                  <a:gd name="connsiteY4" fmla="*/ 1008112 h 1008112"/>
                  <a:gd name="connsiteX0" fmla="*/ 0 w 1651961"/>
                  <a:gd name="connsiteY0" fmla="*/ 1317828 h 1317828"/>
                  <a:gd name="connsiteX1" fmla="*/ 163222 w 1651961"/>
                  <a:gd name="connsiteY1" fmla="*/ 0 h 1317828"/>
                  <a:gd name="connsiteX2" fmla="*/ 1267517 w 1651961"/>
                  <a:gd name="connsiteY2" fmla="*/ 309716 h 1317828"/>
                  <a:gd name="connsiteX3" fmla="*/ 1651961 w 1651961"/>
                  <a:gd name="connsiteY3" fmla="*/ 1317828 h 1317828"/>
                  <a:gd name="connsiteX4" fmla="*/ 0 w 1651961"/>
                  <a:gd name="connsiteY4" fmla="*/ 1317828 h 1317828"/>
                  <a:gd name="connsiteX0" fmla="*/ 0 w 1651961"/>
                  <a:gd name="connsiteY0" fmla="*/ 1022860 h 1022860"/>
                  <a:gd name="connsiteX1" fmla="*/ 222217 w 1651961"/>
                  <a:gd name="connsiteY1" fmla="*/ 0 h 1022860"/>
                  <a:gd name="connsiteX2" fmla="*/ 1267517 w 1651961"/>
                  <a:gd name="connsiteY2" fmla="*/ 14748 h 1022860"/>
                  <a:gd name="connsiteX3" fmla="*/ 1651961 w 1651961"/>
                  <a:gd name="connsiteY3" fmla="*/ 1022860 h 1022860"/>
                  <a:gd name="connsiteX4" fmla="*/ 0 w 1651961"/>
                  <a:gd name="connsiteY4" fmla="*/ 1022860 h 1022860"/>
                  <a:gd name="connsiteX0" fmla="*/ 0 w 1651961"/>
                  <a:gd name="connsiteY0" fmla="*/ 1022860 h 1022860"/>
                  <a:gd name="connsiteX1" fmla="*/ 222217 w 1651961"/>
                  <a:gd name="connsiteY1" fmla="*/ 0 h 1022860"/>
                  <a:gd name="connsiteX2" fmla="*/ 1429753 w 1651961"/>
                  <a:gd name="connsiteY2" fmla="*/ 0 h 1022860"/>
                  <a:gd name="connsiteX3" fmla="*/ 1651961 w 1651961"/>
                  <a:gd name="connsiteY3" fmla="*/ 1022860 h 1022860"/>
                  <a:gd name="connsiteX4" fmla="*/ 0 w 1651961"/>
                  <a:gd name="connsiteY4" fmla="*/ 1022860 h 1022860"/>
                  <a:gd name="connsiteX0" fmla="*/ 0 w 1651961"/>
                  <a:gd name="connsiteY0" fmla="*/ 1022860 h 1022860"/>
                  <a:gd name="connsiteX1" fmla="*/ 222217 w 1651961"/>
                  <a:gd name="connsiteY1" fmla="*/ 0 h 1022860"/>
                  <a:gd name="connsiteX2" fmla="*/ 1577239 w 1651961"/>
                  <a:gd name="connsiteY2" fmla="*/ 0 h 1022860"/>
                  <a:gd name="connsiteX3" fmla="*/ 1651961 w 1651961"/>
                  <a:gd name="connsiteY3" fmla="*/ 1022860 h 1022860"/>
                  <a:gd name="connsiteX4" fmla="*/ 0 w 1651961"/>
                  <a:gd name="connsiteY4" fmla="*/ 1022860 h 1022860"/>
                  <a:gd name="connsiteX0" fmla="*/ 0 w 1858442"/>
                  <a:gd name="connsiteY0" fmla="*/ 1022860 h 1052357"/>
                  <a:gd name="connsiteX1" fmla="*/ 222217 w 1858442"/>
                  <a:gd name="connsiteY1" fmla="*/ 0 h 1052357"/>
                  <a:gd name="connsiteX2" fmla="*/ 1577239 w 1858442"/>
                  <a:gd name="connsiteY2" fmla="*/ 0 h 1052357"/>
                  <a:gd name="connsiteX3" fmla="*/ 1858442 w 1858442"/>
                  <a:gd name="connsiteY3" fmla="*/ 1052357 h 1052357"/>
                  <a:gd name="connsiteX4" fmla="*/ 0 w 1858442"/>
                  <a:gd name="connsiteY4" fmla="*/ 1022860 h 1052357"/>
                  <a:gd name="connsiteX0" fmla="*/ 0 w 1740458"/>
                  <a:gd name="connsiteY0" fmla="*/ 1022860 h 1067105"/>
                  <a:gd name="connsiteX1" fmla="*/ 222217 w 1740458"/>
                  <a:gd name="connsiteY1" fmla="*/ 0 h 1067105"/>
                  <a:gd name="connsiteX2" fmla="*/ 1577239 w 1740458"/>
                  <a:gd name="connsiteY2" fmla="*/ 0 h 1067105"/>
                  <a:gd name="connsiteX3" fmla="*/ 1740458 w 1740458"/>
                  <a:gd name="connsiteY3" fmla="*/ 1067105 h 1067105"/>
                  <a:gd name="connsiteX4" fmla="*/ 0 w 1740458"/>
                  <a:gd name="connsiteY4" fmla="*/ 1022860 h 1067105"/>
                  <a:gd name="connsiteX0" fmla="*/ 0 w 1799455"/>
                  <a:gd name="connsiteY0" fmla="*/ 1022860 h 1067105"/>
                  <a:gd name="connsiteX1" fmla="*/ 222217 w 1799455"/>
                  <a:gd name="connsiteY1" fmla="*/ 0 h 1067105"/>
                  <a:gd name="connsiteX2" fmla="*/ 1577239 w 1799455"/>
                  <a:gd name="connsiteY2" fmla="*/ 0 h 1067105"/>
                  <a:gd name="connsiteX3" fmla="*/ 1799455 w 1799455"/>
                  <a:gd name="connsiteY3" fmla="*/ 1067105 h 1067105"/>
                  <a:gd name="connsiteX4" fmla="*/ 0 w 1799455"/>
                  <a:gd name="connsiteY4" fmla="*/ 1022860 h 1067105"/>
                  <a:gd name="connsiteX0" fmla="*/ 0 w 1696217"/>
                  <a:gd name="connsiteY0" fmla="*/ 1022860 h 1067105"/>
                  <a:gd name="connsiteX1" fmla="*/ 118979 w 1696217"/>
                  <a:gd name="connsiteY1" fmla="*/ 0 h 1067105"/>
                  <a:gd name="connsiteX2" fmla="*/ 1474001 w 1696217"/>
                  <a:gd name="connsiteY2" fmla="*/ 0 h 1067105"/>
                  <a:gd name="connsiteX3" fmla="*/ 1696217 w 1696217"/>
                  <a:gd name="connsiteY3" fmla="*/ 1067105 h 1067105"/>
                  <a:gd name="connsiteX4" fmla="*/ 0 w 1696217"/>
                  <a:gd name="connsiteY4" fmla="*/ 1022860 h 1067105"/>
                  <a:gd name="connsiteX0" fmla="*/ 0 w 1519237"/>
                  <a:gd name="connsiteY0" fmla="*/ 1022860 h 1052357"/>
                  <a:gd name="connsiteX1" fmla="*/ 118979 w 1519237"/>
                  <a:gd name="connsiteY1" fmla="*/ 0 h 1052357"/>
                  <a:gd name="connsiteX2" fmla="*/ 1474001 w 1519237"/>
                  <a:gd name="connsiteY2" fmla="*/ 0 h 1052357"/>
                  <a:gd name="connsiteX3" fmla="*/ 1519237 w 1519237"/>
                  <a:gd name="connsiteY3" fmla="*/ 1052357 h 1052357"/>
                  <a:gd name="connsiteX4" fmla="*/ 0 w 1519237"/>
                  <a:gd name="connsiteY4" fmla="*/ 1022860 h 1052357"/>
                  <a:gd name="connsiteX0" fmla="*/ 0 w 1592978"/>
                  <a:gd name="connsiteY0" fmla="*/ 1022860 h 1067105"/>
                  <a:gd name="connsiteX1" fmla="*/ 118979 w 1592978"/>
                  <a:gd name="connsiteY1" fmla="*/ 0 h 1067105"/>
                  <a:gd name="connsiteX2" fmla="*/ 1474001 w 1592978"/>
                  <a:gd name="connsiteY2" fmla="*/ 0 h 1067105"/>
                  <a:gd name="connsiteX3" fmla="*/ 1592978 w 1592978"/>
                  <a:gd name="connsiteY3" fmla="*/ 1067105 h 1067105"/>
                  <a:gd name="connsiteX4" fmla="*/ 0 w 1592978"/>
                  <a:gd name="connsiteY4" fmla="*/ 1022860 h 1067105"/>
                  <a:gd name="connsiteX0" fmla="*/ 0 w 1592978"/>
                  <a:gd name="connsiteY0" fmla="*/ 1081853 h 1126098"/>
                  <a:gd name="connsiteX1" fmla="*/ 118979 w 1592978"/>
                  <a:gd name="connsiteY1" fmla="*/ 58993 h 1126098"/>
                  <a:gd name="connsiteX2" fmla="*/ 1311771 w 1592978"/>
                  <a:gd name="connsiteY2" fmla="*/ 0 h 1126098"/>
                  <a:gd name="connsiteX3" fmla="*/ 1592978 w 1592978"/>
                  <a:gd name="connsiteY3" fmla="*/ 1126098 h 1126098"/>
                  <a:gd name="connsiteX4" fmla="*/ 0 w 1592978"/>
                  <a:gd name="connsiteY4" fmla="*/ 1081853 h 1126098"/>
                  <a:gd name="connsiteX0" fmla="*/ 0 w 1592978"/>
                  <a:gd name="connsiteY0" fmla="*/ 1081853 h 1126098"/>
                  <a:gd name="connsiteX1" fmla="*/ 236966 w 1592978"/>
                  <a:gd name="connsiteY1" fmla="*/ 73741 h 1126098"/>
                  <a:gd name="connsiteX2" fmla="*/ 1311771 w 1592978"/>
                  <a:gd name="connsiteY2" fmla="*/ 0 h 1126098"/>
                  <a:gd name="connsiteX3" fmla="*/ 1592978 w 1592978"/>
                  <a:gd name="connsiteY3" fmla="*/ 1126098 h 1126098"/>
                  <a:gd name="connsiteX4" fmla="*/ 0 w 1592978"/>
                  <a:gd name="connsiteY4" fmla="*/ 1081853 h 1126098"/>
                  <a:gd name="connsiteX0" fmla="*/ 0 w 1592978"/>
                  <a:gd name="connsiteY0" fmla="*/ 1008112 h 1052357"/>
                  <a:gd name="connsiteX1" fmla="*/ 236966 w 1592978"/>
                  <a:gd name="connsiteY1" fmla="*/ 0 h 1052357"/>
                  <a:gd name="connsiteX2" fmla="*/ 1311771 w 1592978"/>
                  <a:gd name="connsiteY2" fmla="*/ 1 h 1052357"/>
                  <a:gd name="connsiteX3" fmla="*/ 1592978 w 1592978"/>
                  <a:gd name="connsiteY3" fmla="*/ 1052357 h 1052357"/>
                  <a:gd name="connsiteX4" fmla="*/ 0 w 1592978"/>
                  <a:gd name="connsiteY4" fmla="*/ 1008112 h 105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2978" h="1052357">
                    <a:moveTo>
                      <a:pt x="0" y="1008112"/>
                    </a:moveTo>
                    <a:lnTo>
                      <a:pt x="236966" y="0"/>
                    </a:lnTo>
                    <a:lnTo>
                      <a:pt x="1311771" y="1"/>
                    </a:lnTo>
                    <a:lnTo>
                      <a:pt x="1592978" y="1052357"/>
                    </a:lnTo>
                    <a:lnTo>
                      <a:pt x="0" y="10081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1B0D3"/>
                  </a:gs>
                  <a:gs pos="60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  <a:alpha val="0"/>
                    </a:sys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29" name="梯形 28"/>
              <p:cNvSpPr/>
              <p:nvPr/>
            </p:nvSpPr>
            <p:spPr>
              <a:xfrm rot="5400000">
                <a:off x="1615147" y="1969373"/>
                <a:ext cx="1651961" cy="693609"/>
              </a:xfrm>
              <a:prstGeom prst="trapezoid">
                <a:avLst>
                  <a:gd name="adj" fmla="val 49839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0" y="1490197"/>
                <a:ext cx="2094324" cy="164519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6" name="组合 30"/>
          <p:cNvGrpSpPr/>
          <p:nvPr/>
        </p:nvGrpSpPr>
        <p:grpSpPr>
          <a:xfrm>
            <a:off x="-14104" y="1984290"/>
            <a:ext cx="1057712" cy="652367"/>
            <a:chOff x="0" y="2256086"/>
            <a:chExt cx="1144773" cy="652367"/>
          </a:xfrm>
        </p:grpSpPr>
        <p:sp>
          <p:nvSpPr>
            <p:cNvPr id="32" name="梯形 19"/>
            <p:cNvSpPr/>
            <p:nvPr/>
          </p:nvSpPr>
          <p:spPr>
            <a:xfrm rot="5400000">
              <a:off x="653791" y="2417471"/>
              <a:ext cx="623087" cy="358877"/>
            </a:xfrm>
            <a:custGeom>
              <a:avLst/>
              <a:gdLst>
                <a:gd name="connsiteX0" fmla="*/ 0 w 1651961"/>
                <a:gd name="connsiteY0" fmla="*/ 1008112 h 1008112"/>
                <a:gd name="connsiteX1" fmla="*/ 384444 w 1651961"/>
                <a:gd name="connsiteY1" fmla="*/ 0 h 1008112"/>
                <a:gd name="connsiteX2" fmla="*/ 1267517 w 1651961"/>
                <a:gd name="connsiteY2" fmla="*/ 0 h 1008112"/>
                <a:gd name="connsiteX3" fmla="*/ 1651961 w 1651961"/>
                <a:gd name="connsiteY3" fmla="*/ 1008112 h 1008112"/>
                <a:gd name="connsiteX4" fmla="*/ 0 w 1651961"/>
                <a:gd name="connsiteY4" fmla="*/ 1008112 h 1008112"/>
                <a:gd name="connsiteX0" fmla="*/ 0 w 1651961"/>
                <a:gd name="connsiteY0" fmla="*/ 1317828 h 1317828"/>
                <a:gd name="connsiteX1" fmla="*/ 163222 w 1651961"/>
                <a:gd name="connsiteY1" fmla="*/ 0 h 1317828"/>
                <a:gd name="connsiteX2" fmla="*/ 1267517 w 1651961"/>
                <a:gd name="connsiteY2" fmla="*/ 309716 h 1317828"/>
                <a:gd name="connsiteX3" fmla="*/ 1651961 w 1651961"/>
                <a:gd name="connsiteY3" fmla="*/ 1317828 h 1317828"/>
                <a:gd name="connsiteX4" fmla="*/ 0 w 1651961"/>
                <a:gd name="connsiteY4" fmla="*/ 1317828 h 1317828"/>
                <a:gd name="connsiteX0" fmla="*/ 0 w 1651961"/>
                <a:gd name="connsiteY0" fmla="*/ 1022860 h 1022860"/>
                <a:gd name="connsiteX1" fmla="*/ 222217 w 1651961"/>
                <a:gd name="connsiteY1" fmla="*/ 0 h 1022860"/>
                <a:gd name="connsiteX2" fmla="*/ 1267517 w 1651961"/>
                <a:gd name="connsiteY2" fmla="*/ 14748 h 1022860"/>
                <a:gd name="connsiteX3" fmla="*/ 1651961 w 1651961"/>
                <a:gd name="connsiteY3" fmla="*/ 1022860 h 1022860"/>
                <a:gd name="connsiteX4" fmla="*/ 0 w 1651961"/>
                <a:gd name="connsiteY4" fmla="*/ 1022860 h 1022860"/>
                <a:gd name="connsiteX0" fmla="*/ 0 w 1651961"/>
                <a:gd name="connsiteY0" fmla="*/ 1022860 h 1022860"/>
                <a:gd name="connsiteX1" fmla="*/ 222217 w 1651961"/>
                <a:gd name="connsiteY1" fmla="*/ 0 h 1022860"/>
                <a:gd name="connsiteX2" fmla="*/ 1429753 w 1651961"/>
                <a:gd name="connsiteY2" fmla="*/ 0 h 1022860"/>
                <a:gd name="connsiteX3" fmla="*/ 1651961 w 1651961"/>
                <a:gd name="connsiteY3" fmla="*/ 1022860 h 1022860"/>
                <a:gd name="connsiteX4" fmla="*/ 0 w 1651961"/>
                <a:gd name="connsiteY4" fmla="*/ 1022860 h 1022860"/>
                <a:gd name="connsiteX0" fmla="*/ 0 w 1651961"/>
                <a:gd name="connsiteY0" fmla="*/ 1022860 h 1022860"/>
                <a:gd name="connsiteX1" fmla="*/ 222217 w 1651961"/>
                <a:gd name="connsiteY1" fmla="*/ 0 h 1022860"/>
                <a:gd name="connsiteX2" fmla="*/ 1577239 w 1651961"/>
                <a:gd name="connsiteY2" fmla="*/ 0 h 1022860"/>
                <a:gd name="connsiteX3" fmla="*/ 1651961 w 1651961"/>
                <a:gd name="connsiteY3" fmla="*/ 1022860 h 1022860"/>
                <a:gd name="connsiteX4" fmla="*/ 0 w 1651961"/>
                <a:gd name="connsiteY4" fmla="*/ 1022860 h 1022860"/>
                <a:gd name="connsiteX0" fmla="*/ 0 w 1858442"/>
                <a:gd name="connsiteY0" fmla="*/ 1022860 h 1052357"/>
                <a:gd name="connsiteX1" fmla="*/ 222217 w 1858442"/>
                <a:gd name="connsiteY1" fmla="*/ 0 h 1052357"/>
                <a:gd name="connsiteX2" fmla="*/ 1577239 w 1858442"/>
                <a:gd name="connsiteY2" fmla="*/ 0 h 1052357"/>
                <a:gd name="connsiteX3" fmla="*/ 1858442 w 1858442"/>
                <a:gd name="connsiteY3" fmla="*/ 1052357 h 1052357"/>
                <a:gd name="connsiteX4" fmla="*/ 0 w 1858442"/>
                <a:gd name="connsiteY4" fmla="*/ 1022860 h 1052357"/>
                <a:gd name="connsiteX0" fmla="*/ 0 w 1740458"/>
                <a:gd name="connsiteY0" fmla="*/ 1022860 h 1067105"/>
                <a:gd name="connsiteX1" fmla="*/ 222217 w 1740458"/>
                <a:gd name="connsiteY1" fmla="*/ 0 h 1067105"/>
                <a:gd name="connsiteX2" fmla="*/ 1577239 w 1740458"/>
                <a:gd name="connsiteY2" fmla="*/ 0 h 1067105"/>
                <a:gd name="connsiteX3" fmla="*/ 1740458 w 1740458"/>
                <a:gd name="connsiteY3" fmla="*/ 1067105 h 1067105"/>
                <a:gd name="connsiteX4" fmla="*/ 0 w 1740458"/>
                <a:gd name="connsiteY4" fmla="*/ 1022860 h 1067105"/>
                <a:gd name="connsiteX0" fmla="*/ 0 w 1799455"/>
                <a:gd name="connsiteY0" fmla="*/ 1022860 h 1067105"/>
                <a:gd name="connsiteX1" fmla="*/ 222217 w 1799455"/>
                <a:gd name="connsiteY1" fmla="*/ 0 h 1067105"/>
                <a:gd name="connsiteX2" fmla="*/ 1577239 w 1799455"/>
                <a:gd name="connsiteY2" fmla="*/ 0 h 1067105"/>
                <a:gd name="connsiteX3" fmla="*/ 1799455 w 1799455"/>
                <a:gd name="connsiteY3" fmla="*/ 1067105 h 1067105"/>
                <a:gd name="connsiteX4" fmla="*/ 0 w 1799455"/>
                <a:gd name="connsiteY4" fmla="*/ 1022860 h 1067105"/>
                <a:gd name="connsiteX0" fmla="*/ 0 w 1696217"/>
                <a:gd name="connsiteY0" fmla="*/ 1022860 h 1067105"/>
                <a:gd name="connsiteX1" fmla="*/ 118979 w 1696217"/>
                <a:gd name="connsiteY1" fmla="*/ 0 h 1067105"/>
                <a:gd name="connsiteX2" fmla="*/ 1474001 w 1696217"/>
                <a:gd name="connsiteY2" fmla="*/ 0 h 1067105"/>
                <a:gd name="connsiteX3" fmla="*/ 1696217 w 1696217"/>
                <a:gd name="connsiteY3" fmla="*/ 1067105 h 1067105"/>
                <a:gd name="connsiteX4" fmla="*/ 0 w 1696217"/>
                <a:gd name="connsiteY4" fmla="*/ 1022860 h 1067105"/>
                <a:gd name="connsiteX0" fmla="*/ 0 w 1519237"/>
                <a:gd name="connsiteY0" fmla="*/ 1022860 h 1052357"/>
                <a:gd name="connsiteX1" fmla="*/ 118979 w 1519237"/>
                <a:gd name="connsiteY1" fmla="*/ 0 h 1052357"/>
                <a:gd name="connsiteX2" fmla="*/ 1474001 w 1519237"/>
                <a:gd name="connsiteY2" fmla="*/ 0 h 1052357"/>
                <a:gd name="connsiteX3" fmla="*/ 1519237 w 1519237"/>
                <a:gd name="connsiteY3" fmla="*/ 1052357 h 1052357"/>
                <a:gd name="connsiteX4" fmla="*/ 0 w 1519237"/>
                <a:gd name="connsiteY4" fmla="*/ 1022860 h 1052357"/>
                <a:gd name="connsiteX0" fmla="*/ 0 w 1592978"/>
                <a:gd name="connsiteY0" fmla="*/ 1022860 h 1067105"/>
                <a:gd name="connsiteX1" fmla="*/ 118979 w 1592978"/>
                <a:gd name="connsiteY1" fmla="*/ 0 h 1067105"/>
                <a:gd name="connsiteX2" fmla="*/ 1474001 w 1592978"/>
                <a:gd name="connsiteY2" fmla="*/ 0 h 1067105"/>
                <a:gd name="connsiteX3" fmla="*/ 1592978 w 1592978"/>
                <a:gd name="connsiteY3" fmla="*/ 1067105 h 1067105"/>
                <a:gd name="connsiteX4" fmla="*/ 0 w 1592978"/>
                <a:gd name="connsiteY4" fmla="*/ 1022860 h 1067105"/>
                <a:gd name="connsiteX0" fmla="*/ 0 w 1592978"/>
                <a:gd name="connsiteY0" fmla="*/ 1081853 h 1126098"/>
                <a:gd name="connsiteX1" fmla="*/ 118979 w 1592978"/>
                <a:gd name="connsiteY1" fmla="*/ 58993 h 1126098"/>
                <a:gd name="connsiteX2" fmla="*/ 1311771 w 1592978"/>
                <a:gd name="connsiteY2" fmla="*/ 0 h 1126098"/>
                <a:gd name="connsiteX3" fmla="*/ 1592978 w 1592978"/>
                <a:gd name="connsiteY3" fmla="*/ 1126098 h 1126098"/>
                <a:gd name="connsiteX4" fmla="*/ 0 w 1592978"/>
                <a:gd name="connsiteY4" fmla="*/ 1081853 h 1126098"/>
                <a:gd name="connsiteX0" fmla="*/ 0 w 1592978"/>
                <a:gd name="connsiteY0" fmla="*/ 1081853 h 1126098"/>
                <a:gd name="connsiteX1" fmla="*/ 236966 w 1592978"/>
                <a:gd name="connsiteY1" fmla="*/ 73741 h 1126098"/>
                <a:gd name="connsiteX2" fmla="*/ 1311771 w 1592978"/>
                <a:gd name="connsiteY2" fmla="*/ 0 h 1126098"/>
                <a:gd name="connsiteX3" fmla="*/ 1592978 w 1592978"/>
                <a:gd name="connsiteY3" fmla="*/ 1126098 h 1126098"/>
                <a:gd name="connsiteX4" fmla="*/ 0 w 1592978"/>
                <a:gd name="connsiteY4" fmla="*/ 1081853 h 1126098"/>
                <a:gd name="connsiteX0" fmla="*/ 0 w 1592978"/>
                <a:gd name="connsiteY0" fmla="*/ 1008112 h 1052357"/>
                <a:gd name="connsiteX1" fmla="*/ 236966 w 1592978"/>
                <a:gd name="connsiteY1" fmla="*/ 0 h 1052357"/>
                <a:gd name="connsiteX2" fmla="*/ 1311771 w 1592978"/>
                <a:gd name="connsiteY2" fmla="*/ 1 h 1052357"/>
                <a:gd name="connsiteX3" fmla="*/ 1592978 w 1592978"/>
                <a:gd name="connsiteY3" fmla="*/ 1052357 h 1052357"/>
                <a:gd name="connsiteX4" fmla="*/ 0 w 1592978"/>
                <a:gd name="connsiteY4" fmla="*/ 1008112 h 1052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92978" h="1052357">
                  <a:moveTo>
                    <a:pt x="0" y="1008112"/>
                  </a:moveTo>
                  <a:lnTo>
                    <a:pt x="236966" y="0"/>
                  </a:lnTo>
                  <a:lnTo>
                    <a:pt x="1311771" y="1"/>
                  </a:lnTo>
                  <a:lnTo>
                    <a:pt x="1592978" y="1052357"/>
                  </a:lnTo>
                  <a:lnTo>
                    <a:pt x="0" y="1008112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Text" lastClr="000000">
                    <a:lumMod val="85000"/>
                    <a:lumOff val="15000"/>
                  </a:sysClr>
                </a:gs>
                <a:gs pos="60000">
                  <a:sysClr val="windowText" lastClr="000000">
                    <a:lumMod val="75000"/>
                    <a:lumOff val="25000"/>
                  </a:sysClr>
                </a:gs>
                <a:gs pos="100000">
                  <a:sysClr val="windowText" lastClr="000000">
                    <a:lumMod val="65000"/>
                    <a:lumOff val="35000"/>
                    <a:alpha val="0"/>
                  </a:sys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7" name="组合 32"/>
            <p:cNvGrpSpPr/>
            <p:nvPr/>
          </p:nvGrpSpPr>
          <p:grpSpPr>
            <a:xfrm>
              <a:off x="0" y="2256086"/>
              <a:ext cx="1064364" cy="632647"/>
              <a:chOff x="0" y="1433244"/>
              <a:chExt cx="3073937" cy="1827118"/>
            </a:xfrm>
          </p:grpSpPr>
          <p:sp>
            <p:nvSpPr>
              <p:cNvPr id="34" name="梯形 19"/>
              <p:cNvSpPr/>
              <p:nvPr/>
            </p:nvSpPr>
            <p:spPr>
              <a:xfrm rot="5400000">
                <a:off x="1634200" y="1820624"/>
                <a:ext cx="1827118" cy="1052357"/>
              </a:xfrm>
              <a:custGeom>
                <a:avLst/>
                <a:gdLst>
                  <a:gd name="connsiteX0" fmla="*/ 0 w 1651961"/>
                  <a:gd name="connsiteY0" fmla="*/ 1008112 h 1008112"/>
                  <a:gd name="connsiteX1" fmla="*/ 384444 w 1651961"/>
                  <a:gd name="connsiteY1" fmla="*/ 0 h 1008112"/>
                  <a:gd name="connsiteX2" fmla="*/ 1267517 w 1651961"/>
                  <a:gd name="connsiteY2" fmla="*/ 0 h 1008112"/>
                  <a:gd name="connsiteX3" fmla="*/ 1651961 w 1651961"/>
                  <a:gd name="connsiteY3" fmla="*/ 1008112 h 1008112"/>
                  <a:gd name="connsiteX4" fmla="*/ 0 w 1651961"/>
                  <a:gd name="connsiteY4" fmla="*/ 1008112 h 1008112"/>
                  <a:gd name="connsiteX0" fmla="*/ 0 w 1651961"/>
                  <a:gd name="connsiteY0" fmla="*/ 1317828 h 1317828"/>
                  <a:gd name="connsiteX1" fmla="*/ 163222 w 1651961"/>
                  <a:gd name="connsiteY1" fmla="*/ 0 h 1317828"/>
                  <a:gd name="connsiteX2" fmla="*/ 1267517 w 1651961"/>
                  <a:gd name="connsiteY2" fmla="*/ 309716 h 1317828"/>
                  <a:gd name="connsiteX3" fmla="*/ 1651961 w 1651961"/>
                  <a:gd name="connsiteY3" fmla="*/ 1317828 h 1317828"/>
                  <a:gd name="connsiteX4" fmla="*/ 0 w 1651961"/>
                  <a:gd name="connsiteY4" fmla="*/ 1317828 h 1317828"/>
                  <a:gd name="connsiteX0" fmla="*/ 0 w 1651961"/>
                  <a:gd name="connsiteY0" fmla="*/ 1022860 h 1022860"/>
                  <a:gd name="connsiteX1" fmla="*/ 222217 w 1651961"/>
                  <a:gd name="connsiteY1" fmla="*/ 0 h 1022860"/>
                  <a:gd name="connsiteX2" fmla="*/ 1267517 w 1651961"/>
                  <a:gd name="connsiteY2" fmla="*/ 14748 h 1022860"/>
                  <a:gd name="connsiteX3" fmla="*/ 1651961 w 1651961"/>
                  <a:gd name="connsiteY3" fmla="*/ 1022860 h 1022860"/>
                  <a:gd name="connsiteX4" fmla="*/ 0 w 1651961"/>
                  <a:gd name="connsiteY4" fmla="*/ 1022860 h 1022860"/>
                  <a:gd name="connsiteX0" fmla="*/ 0 w 1651961"/>
                  <a:gd name="connsiteY0" fmla="*/ 1022860 h 1022860"/>
                  <a:gd name="connsiteX1" fmla="*/ 222217 w 1651961"/>
                  <a:gd name="connsiteY1" fmla="*/ 0 h 1022860"/>
                  <a:gd name="connsiteX2" fmla="*/ 1429753 w 1651961"/>
                  <a:gd name="connsiteY2" fmla="*/ 0 h 1022860"/>
                  <a:gd name="connsiteX3" fmla="*/ 1651961 w 1651961"/>
                  <a:gd name="connsiteY3" fmla="*/ 1022860 h 1022860"/>
                  <a:gd name="connsiteX4" fmla="*/ 0 w 1651961"/>
                  <a:gd name="connsiteY4" fmla="*/ 1022860 h 1022860"/>
                  <a:gd name="connsiteX0" fmla="*/ 0 w 1651961"/>
                  <a:gd name="connsiteY0" fmla="*/ 1022860 h 1022860"/>
                  <a:gd name="connsiteX1" fmla="*/ 222217 w 1651961"/>
                  <a:gd name="connsiteY1" fmla="*/ 0 h 1022860"/>
                  <a:gd name="connsiteX2" fmla="*/ 1577239 w 1651961"/>
                  <a:gd name="connsiteY2" fmla="*/ 0 h 1022860"/>
                  <a:gd name="connsiteX3" fmla="*/ 1651961 w 1651961"/>
                  <a:gd name="connsiteY3" fmla="*/ 1022860 h 1022860"/>
                  <a:gd name="connsiteX4" fmla="*/ 0 w 1651961"/>
                  <a:gd name="connsiteY4" fmla="*/ 1022860 h 1022860"/>
                  <a:gd name="connsiteX0" fmla="*/ 0 w 1858442"/>
                  <a:gd name="connsiteY0" fmla="*/ 1022860 h 1052357"/>
                  <a:gd name="connsiteX1" fmla="*/ 222217 w 1858442"/>
                  <a:gd name="connsiteY1" fmla="*/ 0 h 1052357"/>
                  <a:gd name="connsiteX2" fmla="*/ 1577239 w 1858442"/>
                  <a:gd name="connsiteY2" fmla="*/ 0 h 1052357"/>
                  <a:gd name="connsiteX3" fmla="*/ 1858442 w 1858442"/>
                  <a:gd name="connsiteY3" fmla="*/ 1052357 h 1052357"/>
                  <a:gd name="connsiteX4" fmla="*/ 0 w 1858442"/>
                  <a:gd name="connsiteY4" fmla="*/ 1022860 h 1052357"/>
                  <a:gd name="connsiteX0" fmla="*/ 0 w 1740458"/>
                  <a:gd name="connsiteY0" fmla="*/ 1022860 h 1067105"/>
                  <a:gd name="connsiteX1" fmla="*/ 222217 w 1740458"/>
                  <a:gd name="connsiteY1" fmla="*/ 0 h 1067105"/>
                  <a:gd name="connsiteX2" fmla="*/ 1577239 w 1740458"/>
                  <a:gd name="connsiteY2" fmla="*/ 0 h 1067105"/>
                  <a:gd name="connsiteX3" fmla="*/ 1740458 w 1740458"/>
                  <a:gd name="connsiteY3" fmla="*/ 1067105 h 1067105"/>
                  <a:gd name="connsiteX4" fmla="*/ 0 w 1740458"/>
                  <a:gd name="connsiteY4" fmla="*/ 1022860 h 1067105"/>
                  <a:gd name="connsiteX0" fmla="*/ 0 w 1799455"/>
                  <a:gd name="connsiteY0" fmla="*/ 1022860 h 1067105"/>
                  <a:gd name="connsiteX1" fmla="*/ 222217 w 1799455"/>
                  <a:gd name="connsiteY1" fmla="*/ 0 h 1067105"/>
                  <a:gd name="connsiteX2" fmla="*/ 1577239 w 1799455"/>
                  <a:gd name="connsiteY2" fmla="*/ 0 h 1067105"/>
                  <a:gd name="connsiteX3" fmla="*/ 1799455 w 1799455"/>
                  <a:gd name="connsiteY3" fmla="*/ 1067105 h 1067105"/>
                  <a:gd name="connsiteX4" fmla="*/ 0 w 1799455"/>
                  <a:gd name="connsiteY4" fmla="*/ 1022860 h 1067105"/>
                  <a:gd name="connsiteX0" fmla="*/ 0 w 1696217"/>
                  <a:gd name="connsiteY0" fmla="*/ 1022860 h 1067105"/>
                  <a:gd name="connsiteX1" fmla="*/ 118979 w 1696217"/>
                  <a:gd name="connsiteY1" fmla="*/ 0 h 1067105"/>
                  <a:gd name="connsiteX2" fmla="*/ 1474001 w 1696217"/>
                  <a:gd name="connsiteY2" fmla="*/ 0 h 1067105"/>
                  <a:gd name="connsiteX3" fmla="*/ 1696217 w 1696217"/>
                  <a:gd name="connsiteY3" fmla="*/ 1067105 h 1067105"/>
                  <a:gd name="connsiteX4" fmla="*/ 0 w 1696217"/>
                  <a:gd name="connsiteY4" fmla="*/ 1022860 h 1067105"/>
                  <a:gd name="connsiteX0" fmla="*/ 0 w 1519237"/>
                  <a:gd name="connsiteY0" fmla="*/ 1022860 h 1052357"/>
                  <a:gd name="connsiteX1" fmla="*/ 118979 w 1519237"/>
                  <a:gd name="connsiteY1" fmla="*/ 0 h 1052357"/>
                  <a:gd name="connsiteX2" fmla="*/ 1474001 w 1519237"/>
                  <a:gd name="connsiteY2" fmla="*/ 0 h 1052357"/>
                  <a:gd name="connsiteX3" fmla="*/ 1519237 w 1519237"/>
                  <a:gd name="connsiteY3" fmla="*/ 1052357 h 1052357"/>
                  <a:gd name="connsiteX4" fmla="*/ 0 w 1519237"/>
                  <a:gd name="connsiteY4" fmla="*/ 1022860 h 1052357"/>
                  <a:gd name="connsiteX0" fmla="*/ 0 w 1592978"/>
                  <a:gd name="connsiteY0" fmla="*/ 1022860 h 1067105"/>
                  <a:gd name="connsiteX1" fmla="*/ 118979 w 1592978"/>
                  <a:gd name="connsiteY1" fmla="*/ 0 h 1067105"/>
                  <a:gd name="connsiteX2" fmla="*/ 1474001 w 1592978"/>
                  <a:gd name="connsiteY2" fmla="*/ 0 h 1067105"/>
                  <a:gd name="connsiteX3" fmla="*/ 1592978 w 1592978"/>
                  <a:gd name="connsiteY3" fmla="*/ 1067105 h 1067105"/>
                  <a:gd name="connsiteX4" fmla="*/ 0 w 1592978"/>
                  <a:gd name="connsiteY4" fmla="*/ 1022860 h 1067105"/>
                  <a:gd name="connsiteX0" fmla="*/ 0 w 1592978"/>
                  <a:gd name="connsiteY0" fmla="*/ 1081853 h 1126098"/>
                  <a:gd name="connsiteX1" fmla="*/ 118979 w 1592978"/>
                  <a:gd name="connsiteY1" fmla="*/ 58993 h 1126098"/>
                  <a:gd name="connsiteX2" fmla="*/ 1311771 w 1592978"/>
                  <a:gd name="connsiteY2" fmla="*/ 0 h 1126098"/>
                  <a:gd name="connsiteX3" fmla="*/ 1592978 w 1592978"/>
                  <a:gd name="connsiteY3" fmla="*/ 1126098 h 1126098"/>
                  <a:gd name="connsiteX4" fmla="*/ 0 w 1592978"/>
                  <a:gd name="connsiteY4" fmla="*/ 1081853 h 1126098"/>
                  <a:gd name="connsiteX0" fmla="*/ 0 w 1592978"/>
                  <a:gd name="connsiteY0" fmla="*/ 1081853 h 1126098"/>
                  <a:gd name="connsiteX1" fmla="*/ 236966 w 1592978"/>
                  <a:gd name="connsiteY1" fmla="*/ 73741 h 1126098"/>
                  <a:gd name="connsiteX2" fmla="*/ 1311771 w 1592978"/>
                  <a:gd name="connsiteY2" fmla="*/ 0 h 1126098"/>
                  <a:gd name="connsiteX3" fmla="*/ 1592978 w 1592978"/>
                  <a:gd name="connsiteY3" fmla="*/ 1126098 h 1126098"/>
                  <a:gd name="connsiteX4" fmla="*/ 0 w 1592978"/>
                  <a:gd name="connsiteY4" fmla="*/ 1081853 h 1126098"/>
                  <a:gd name="connsiteX0" fmla="*/ 0 w 1592978"/>
                  <a:gd name="connsiteY0" fmla="*/ 1008112 h 1052357"/>
                  <a:gd name="connsiteX1" fmla="*/ 236966 w 1592978"/>
                  <a:gd name="connsiteY1" fmla="*/ 0 h 1052357"/>
                  <a:gd name="connsiteX2" fmla="*/ 1311771 w 1592978"/>
                  <a:gd name="connsiteY2" fmla="*/ 1 h 1052357"/>
                  <a:gd name="connsiteX3" fmla="*/ 1592978 w 1592978"/>
                  <a:gd name="connsiteY3" fmla="*/ 1052357 h 1052357"/>
                  <a:gd name="connsiteX4" fmla="*/ 0 w 1592978"/>
                  <a:gd name="connsiteY4" fmla="*/ 1008112 h 1052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2978" h="1052357">
                    <a:moveTo>
                      <a:pt x="0" y="1008112"/>
                    </a:moveTo>
                    <a:lnTo>
                      <a:pt x="236966" y="0"/>
                    </a:lnTo>
                    <a:lnTo>
                      <a:pt x="1311771" y="1"/>
                    </a:lnTo>
                    <a:lnTo>
                      <a:pt x="1592978" y="1052357"/>
                    </a:lnTo>
                    <a:lnTo>
                      <a:pt x="0" y="100811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1B0D3"/>
                  </a:gs>
                  <a:gs pos="6000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>
                      <a:lumMod val="65000"/>
                      <a:lumOff val="35000"/>
                      <a:alpha val="0"/>
                    </a:sys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5" name="梯形 34"/>
              <p:cNvSpPr/>
              <p:nvPr/>
            </p:nvSpPr>
            <p:spPr>
              <a:xfrm rot="5400000">
                <a:off x="1615147" y="1969373"/>
                <a:ext cx="1651961" cy="693609"/>
              </a:xfrm>
              <a:prstGeom prst="trapezoid">
                <a:avLst>
                  <a:gd name="adj" fmla="val 49839"/>
                </a:avLst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0" y="1490197"/>
                <a:ext cx="2094324" cy="164519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grpSp>
        <p:nvGrpSpPr>
          <p:cNvPr id="8" name="组合 36"/>
          <p:cNvGrpSpPr/>
          <p:nvPr/>
        </p:nvGrpSpPr>
        <p:grpSpPr>
          <a:xfrm>
            <a:off x="163880" y="2125811"/>
            <a:ext cx="297019" cy="321467"/>
            <a:chOff x="2527194" y="2412890"/>
            <a:chExt cx="871889" cy="871890"/>
          </a:xfrm>
        </p:grpSpPr>
        <p:sp>
          <p:nvSpPr>
            <p:cNvPr id="38" name="椭圆 37"/>
            <p:cNvSpPr/>
            <p:nvPr/>
          </p:nvSpPr>
          <p:spPr>
            <a:xfrm>
              <a:off x="2527194" y="2412890"/>
              <a:ext cx="871889" cy="871890"/>
            </a:xfrm>
            <a:prstGeom prst="ellipse">
              <a:avLst/>
            </a:prstGeom>
            <a:pattFill prst="dkUpDiag">
              <a:fgClr>
                <a:srgbClr val="01B0D3"/>
              </a:fgClr>
              <a:bgClr>
                <a:srgbClr val="01B0D3"/>
              </a:bgClr>
            </a:patt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2816102" y="2719343"/>
              <a:ext cx="261567" cy="26156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9" name="组合 39"/>
          <p:cNvGrpSpPr/>
          <p:nvPr/>
        </p:nvGrpSpPr>
        <p:grpSpPr>
          <a:xfrm>
            <a:off x="141890" y="4824713"/>
            <a:ext cx="301807" cy="309695"/>
            <a:chOff x="2527194" y="2412890"/>
            <a:chExt cx="871889" cy="871890"/>
          </a:xfrm>
        </p:grpSpPr>
        <p:sp>
          <p:nvSpPr>
            <p:cNvPr id="41" name="椭圆 40"/>
            <p:cNvSpPr/>
            <p:nvPr/>
          </p:nvSpPr>
          <p:spPr>
            <a:xfrm>
              <a:off x="2527194" y="2412890"/>
              <a:ext cx="871889" cy="871890"/>
            </a:xfrm>
            <a:prstGeom prst="ellipse">
              <a:avLst/>
            </a:prstGeom>
            <a:pattFill prst="pct5">
              <a:fgClr>
                <a:srgbClr val="F15E55"/>
              </a:fgClr>
              <a:bgClr>
                <a:srgbClr val="F5750B"/>
              </a:bgClr>
            </a:pattFill>
            <a:ln w="25400" cap="flat" cmpd="sng" algn="ctr">
              <a:solidFill>
                <a:sysClr val="window" lastClr="FFFFFF"/>
              </a:solidFill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2816102" y="2719343"/>
              <a:ext cx="261567" cy="261567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42016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424936" cy="679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987824" y="1628800"/>
            <a:ext cx="27510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000" dirty="0" smtClean="0">
                <a:latin typeface="Aharoni" panose="02010803020104030203" pitchFamily="2" charset="-79"/>
                <a:ea typeface="宋体" charset="-122"/>
                <a:cs typeface="Aharoni" panose="02010803020104030203" pitchFamily="2" charset="-79"/>
              </a:rPr>
              <a:t>Summary</a:t>
            </a:r>
            <a:endParaRPr lang="zh-CN" altLang="en-US" sz="2800" b="1" i="1" dirty="0">
              <a:solidFill>
                <a:srgbClr val="6862B8"/>
              </a:solidFill>
              <a:latin typeface="Aharoni" panose="02010803020104030203" pitchFamily="2" charset="-79"/>
              <a:ea typeface="微软雅黑" panose="020B0503020204020204" pitchFamily="34" charset="-122"/>
              <a:cs typeface="Aharoni" panose="02010803020104030203" pitchFamily="2" charset="-79"/>
              <a:sym typeface="Arial Rounded MT Bold" panose="020F070403050403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40856" y="3400808"/>
            <a:ext cx="57374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4000" b="1" dirty="0" smtClean="0">
                <a:solidFill>
                  <a:schemeClr val="tx2"/>
                </a:solidFill>
                <a:latin typeface="Aharoni" pitchFamily="2" charset="-79"/>
                <a:ea typeface="宋体" charset="-122"/>
                <a:cs typeface="Aharoni" pitchFamily="2" charset="-79"/>
              </a:rPr>
              <a:t>  </a:t>
            </a:r>
            <a:r>
              <a:rPr lang="en-US" altLang="zh-CN" sz="4000" b="1" dirty="0" smtClean="0">
                <a:latin typeface="Aharoni" pitchFamily="2" charset="-79"/>
                <a:ea typeface="宋体" charset="-122"/>
                <a:cs typeface="Aharoni" pitchFamily="2" charset="-79"/>
              </a:rPr>
              <a:t>Let’s </a:t>
            </a:r>
            <a:r>
              <a:rPr lang="en-US" altLang="zh-CN" sz="4000" b="1" dirty="0">
                <a:latin typeface="Aharoni" pitchFamily="2" charset="-79"/>
                <a:ea typeface="宋体" charset="-122"/>
                <a:cs typeface="Aharoni" pitchFamily="2" charset="-79"/>
              </a:rPr>
              <a:t>check the board!</a:t>
            </a:r>
          </a:p>
        </p:txBody>
      </p:sp>
    </p:spTree>
    <p:extLst>
      <p:ext uri="{BB962C8B-B14F-4D97-AF65-F5344CB8AC3E}">
        <p14:creationId xmlns:p14="http://schemas.microsoft.com/office/powerpoint/2010/main" xmlns="" val="181119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18398"/>
            <a:ext cx="9144000" cy="815927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矩形 1"/>
          <p:cNvSpPr/>
          <p:nvPr/>
        </p:nvSpPr>
        <p:spPr>
          <a:xfrm>
            <a:off x="3059832" y="56818"/>
            <a:ext cx="40168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Aharoni" panose="02010803020104030203" pitchFamily="2" charset="-79"/>
                <a:ea typeface="宋体" charset="-122"/>
                <a:cs typeface="Aharoni" panose="02010803020104030203" pitchFamily="2" charset="-79"/>
              </a:rPr>
              <a:t>References</a:t>
            </a:r>
            <a:r>
              <a:rPr lang="en-US" altLang="zh-CN" sz="3200" dirty="0" smtClean="0">
                <a:solidFill>
                  <a:schemeClr val="bg1"/>
                </a:solidFill>
                <a:ea typeface="宋体" charset="-122"/>
              </a:rPr>
              <a:t> </a:t>
            </a:r>
            <a:endParaRPr lang="en-US" sz="2800" dirty="0">
              <a:solidFill>
                <a:schemeClr val="bg1"/>
              </a:solidFill>
              <a:latin typeface="幼圆" pitchFamily="49" charset="-122"/>
              <a:ea typeface="幼圆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5536" y="1332410"/>
            <a:ext cx="8588445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[1</a:t>
            </a:r>
            <a:r>
              <a:rPr lang="en-US" altLang="zh-CN" sz="2000" dirty="0"/>
              <a:t>]</a:t>
            </a:r>
            <a:r>
              <a:rPr lang="de-DE" altLang="zh-CN" sz="2000" dirty="0"/>
              <a:t> </a:t>
            </a:r>
            <a:r>
              <a:rPr lang="de-DE" altLang="zh-CN" sz="2400" dirty="0" smtClean="0"/>
              <a:t>Mankiw N. G.: 2002, </a:t>
            </a:r>
            <a:r>
              <a:rPr lang="en-US" altLang="zh-CN" sz="2400" dirty="0" smtClean="0"/>
              <a:t>Principles of Economics</a:t>
            </a:r>
            <a:r>
              <a:rPr lang="zh-CN" altLang="zh-CN" sz="2400" dirty="0" smtClean="0"/>
              <a:t>, </a:t>
            </a:r>
            <a:r>
              <a:rPr lang="en-US" altLang="zh-CN" sz="2400" dirty="0" smtClean="0"/>
              <a:t>Thomson</a:t>
            </a:r>
            <a:r>
              <a:rPr lang="zh-CN" altLang="zh-CN" sz="2400" dirty="0" smtClean="0"/>
              <a:t>,</a:t>
            </a:r>
            <a:r>
              <a:rPr lang="en-US" altLang="zh-CN" sz="2400" smtClean="0"/>
              <a:t> </a:t>
            </a:r>
            <a:r>
              <a:rPr lang="zh-CN" altLang="zh-CN" sz="2400" smtClean="0"/>
              <a:t>California</a:t>
            </a:r>
            <a:r>
              <a:rPr lang="zh-CN" altLang="zh-CN" sz="2400" dirty="0"/>
              <a:t>. </a:t>
            </a:r>
          </a:p>
          <a:p>
            <a:r>
              <a:rPr lang="de-DE" altLang="zh-CN" sz="2400" dirty="0"/>
              <a:t>[2] </a:t>
            </a:r>
            <a:r>
              <a:rPr lang="en-US" altLang="zh-CN" sz="2400" dirty="0" smtClean="0"/>
              <a:t>Sturdy. W.: 2012, </a:t>
            </a:r>
            <a:r>
              <a:rPr lang="en-US" altLang="zh-CN" sz="2400" dirty="0"/>
              <a:t>The </a:t>
            </a:r>
            <a:r>
              <a:rPr lang="en-US" altLang="zh-CN" sz="2400" dirty="0" smtClean="0"/>
              <a:t>Economy of Education, </a:t>
            </a:r>
            <a:r>
              <a:rPr lang="en-US" altLang="zh-CN" sz="2400" dirty="0" err="1" smtClean="0"/>
              <a:t>Hardpress</a:t>
            </a:r>
            <a:r>
              <a:rPr lang="en-US" altLang="zh-CN" sz="2400" dirty="0" smtClean="0"/>
              <a:t> Publishing, California </a:t>
            </a:r>
            <a:endParaRPr lang="zh-CN" altLang="zh-CN" sz="2400" dirty="0"/>
          </a:p>
          <a:p>
            <a:r>
              <a:rPr lang="de-DE" altLang="zh-CN" sz="2400" dirty="0"/>
              <a:t>[3] Pictures, </a:t>
            </a:r>
            <a:r>
              <a:rPr lang="en-US" altLang="zh-CN" sz="2400" dirty="0"/>
              <a:t>http://www.pinterest.com</a:t>
            </a:r>
            <a:endParaRPr lang="zh-CN" altLang="zh-CN" sz="2400" dirty="0"/>
          </a:p>
          <a:p>
            <a:r>
              <a:rPr lang="en-US" altLang="zh-CN" sz="2400" dirty="0"/>
              <a:t>[4] </a:t>
            </a:r>
            <a:r>
              <a:rPr lang="en-US" altLang="zh-CN" sz="2400" dirty="0" smtClean="0"/>
              <a:t>Quotes, http://www.goodreads.com</a:t>
            </a:r>
            <a:endParaRPr lang="en-US" altLang="zh-CN" sz="2400" dirty="0"/>
          </a:p>
          <a:p>
            <a:r>
              <a:rPr lang="en-US" altLang="zh-CN" sz="2400" dirty="0"/>
              <a:t>[5</a:t>
            </a:r>
            <a:r>
              <a:rPr lang="en-US" altLang="zh-CN" sz="2400" dirty="0" smtClean="0"/>
              <a:t>] College and Free Market       http://www.forbes.com/forbes/welcome/</a:t>
            </a:r>
          </a:p>
          <a:p>
            <a:r>
              <a:rPr lang="en-US" altLang="zh-CN" sz="2400" dirty="0" smtClean="0"/>
              <a:t>[6] Is College Worth It? https://www.youtube.com/watch?v=t_N7MAr98CI</a:t>
            </a:r>
          </a:p>
          <a:p>
            <a:endParaRPr lang="en-US" altLang="zh-CN" sz="2400" dirty="0" smtClean="0"/>
          </a:p>
          <a:p>
            <a:endParaRPr lang="zh-CN" altLang="zh-CN" sz="2400" dirty="0" smtClean="0"/>
          </a:p>
          <a:p>
            <a:r>
              <a:rPr lang="en-US" altLang="zh-CN" sz="2800" dirty="0" smtClean="0"/>
              <a:t> </a:t>
            </a:r>
            <a:endParaRPr lang="zh-CN" altLang="zh-CN" sz="2800" dirty="0" smtClean="0"/>
          </a:p>
          <a:p>
            <a:pPr marL="381000" indent="-381000"/>
            <a:endParaRPr lang="zh-CN" altLang="en-US" sz="2800" dirty="0">
              <a:ea typeface="宋体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5373216"/>
            <a:ext cx="81792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ea typeface="宋体" charset="-122"/>
                <a:cs typeface="Aharoni" pitchFamily="2" charset="-79"/>
              </a:rPr>
              <a:t>All resources (Assignment Rubrics, References) will be posted on course website and sent to </a:t>
            </a:r>
            <a:r>
              <a:rPr lang="en-US" altLang="zh-CN" sz="2400" u="sng" dirty="0" smtClean="0">
                <a:ea typeface="宋体" charset="-122"/>
                <a:cs typeface="Aharoni" pitchFamily="2" charset="-79"/>
              </a:rPr>
              <a:t>youcandoittoo@163.com</a:t>
            </a:r>
          </a:p>
        </p:txBody>
      </p:sp>
    </p:spTree>
    <p:extLst>
      <p:ext uri="{BB962C8B-B14F-4D97-AF65-F5344CB8AC3E}">
        <p14:creationId xmlns:p14="http://schemas.microsoft.com/office/powerpoint/2010/main" xmlns="" val="285561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512" y="116632"/>
            <a:ext cx="8784976" cy="662473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932040" y="1628800"/>
            <a:ext cx="3635145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latin typeface="David" panose="020E0502060401010101" pitchFamily="34" charset="-79"/>
                <a:cs typeface="David" panose="020E0502060401010101" pitchFamily="34" charset="-79"/>
              </a:rPr>
              <a:t>     </a:t>
            </a:r>
            <a:r>
              <a:rPr lang="en-US" altLang="zh-CN" sz="5400" dirty="0" smtClean="0">
                <a:latin typeface="David" panose="020E0502060401010101" pitchFamily="34" charset="-79"/>
                <a:cs typeface="David" panose="020E0502060401010101" pitchFamily="34" charset="-79"/>
              </a:rPr>
              <a:t>Think  	like an </a:t>
            </a:r>
          </a:p>
          <a:p>
            <a:r>
              <a:rPr lang="en-US" altLang="zh-CN" sz="5400" dirty="0" smtClean="0">
                <a:latin typeface="David" panose="020E0502060401010101" pitchFamily="34" charset="-79"/>
                <a:cs typeface="David" panose="020E0502060401010101" pitchFamily="34" charset="-79"/>
              </a:rPr>
              <a:t>  Economist!</a:t>
            </a:r>
            <a:endParaRPr lang="zh-CN" altLang="en-US" sz="5400" dirty="0">
              <a:latin typeface="David" panose="020E0502060401010101" pitchFamily="34" charset="-79"/>
              <a:cs typeface="David" panose="020E0502060401010101" pitchFamily="34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836712"/>
            <a:ext cx="3744416" cy="5202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椭圆 10"/>
          <p:cNvSpPr>
            <a:spLocks noChangeArrowheads="1"/>
          </p:cNvSpPr>
          <p:nvPr/>
        </p:nvSpPr>
        <p:spPr bwMode="auto">
          <a:xfrm rot="7956792">
            <a:off x="4430712" y="1639952"/>
            <a:ext cx="901700" cy="677465"/>
          </a:xfrm>
          <a:prstGeom prst="ellipse">
            <a:avLst/>
          </a:prstGeom>
          <a:solidFill>
            <a:srgbClr val="F9BC2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3" name="等腰三角形 11"/>
          <p:cNvSpPr>
            <a:spLocks noChangeArrowheads="1"/>
          </p:cNvSpPr>
          <p:nvPr/>
        </p:nvSpPr>
        <p:spPr bwMode="auto">
          <a:xfrm rot="13356792">
            <a:off x="4485679" y="2119974"/>
            <a:ext cx="333375" cy="382587"/>
          </a:xfrm>
          <a:prstGeom prst="triangle">
            <a:avLst>
              <a:gd name="adj" fmla="val 50000"/>
            </a:avLst>
          </a:prstGeom>
          <a:solidFill>
            <a:srgbClr val="F9BC2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4" name="椭圆 14"/>
          <p:cNvSpPr>
            <a:spLocks noChangeArrowheads="1"/>
          </p:cNvSpPr>
          <p:nvPr/>
        </p:nvSpPr>
        <p:spPr bwMode="auto">
          <a:xfrm rot="2824186">
            <a:off x="3938587" y="1997140"/>
            <a:ext cx="533400" cy="401240"/>
          </a:xfrm>
          <a:prstGeom prst="ellipse">
            <a:avLst/>
          </a:prstGeom>
          <a:solidFill>
            <a:srgbClr val="01B0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105" name="等腰三角形 15"/>
          <p:cNvSpPr>
            <a:spLocks noChangeArrowheads="1"/>
          </p:cNvSpPr>
          <p:nvPr/>
        </p:nvSpPr>
        <p:spPr bwMode="auto">
          <a:xfrm rot="8224186">
            <a:off x="4242792" y="2278723"/>
            <a:ext cx="197644" cy="227012"/>
          </a:xfrm>
          <a:prstGeom prst="triangle">
            <a:avLst>
              <a:gd name="adj" fmla="val 50000"/>
            </a:avLst>
          </a:prstGeom>
          <a:solidFill>
            <a:srgbClr val="01B0D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矩形 16"/>
          <p:cNvSpPr>
            <a:spLocks noChangeArrowheads="1"/>
          </p:cNvSpPr>
          <p:nvPr/>
        </p:nvSpPr>
        <p:spPr bwMode="auto">
          <a:xfrm>
            <a:off x="1619672" y="2397312"/>
            <a:ext cx="629188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4800" b="1" dirty="0" smtClean="0">
                <a:solidFill>
                  <a:srgbClr val="FFC00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Happy</a:t>
            </a:r>
            <a:r>
              <a:rPr lang="zh-CN" altLang="en-US" sz="4800" b="1" dirty="0" smtClean="0">
                <a:solidFill>
                  <a:srgbClr val="FFC00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！</a:t>
            </a:r>
            <a:endParaRPr lang="en-US" altLang="zh-CN" sz="4800" b="1" dirty="0" smtClean="0">
              <a:solidFill>
                <a:srgbClr val="FFC00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4800" b="1" dirty="0" smtClean="0">
                <a:solidFill>
                  <a:srgbClr val="01B0D3"/>
                </a:solidFill>
              </a:rPr>
              <a:t>   </a:t>
            </a:r>
            <a:r>
              <a:rPr lang="en-US" altLang="zh-CN" sz="4800" b="1" dirty="0" smtClean="0">
                <a:solidFill>
                  <a:srgbClr val="01B0D3"/>
                </a:solidFill>
              </a:rPr>
              <a:t> </a:t>
            </a:r>
            <a:r>
              <a:rPr lang="en-US" altLang="zh-CN" sz="4800" b="1" dirty="0" smtClean="0">
                <a:solidFill>
                  <a:srgbClr val="01B0D3"/>
                </a:solidFill>
                <a:latin typeface="Arial Black" pitchFamily="34" charset="0"/>
              </a:rPr>
              <a:t>Learning</a:t>
            </a:r>
          </a:p>
        </p:txBody>
      </p:sp>
      <p:sp>
        <p:nvSpPr>
          <p:cNvPr id="7" name="矩形 6">
            <a:hlinkClick r:id="rId2" action="ppaction://hlinksldjump"/>
          </p:cNvPr>
          <p:cNvSpPr/>
          <p:nvPr/>
        </p:nvSpPr>
        <p:spPr>
          <a:xfrm flipH="1">
            <a:off x="1711084" y="3206983"/>
            <a:ext cx="5801063" cy="70339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>
            <a:hlinkClick r:id="" action="ppaction://noaction"/>
          </p:cNvPr>
          <p:cNvSpPr/>
          <p:nvPr/>
        </p:nvSpPr>
        <p:spPr>
          <a:xfrm flipH="1">
            <a:off x="7472529" y="3206983"/>
            <a:ext cx="1711084" cy="70339"/>
          </a:xfrm>
          <a:prstGeom prst="rect">
            <a:avLst/>
          </a:prstGeom>
          <a:solidFill>
            <a:srgbClr val="F9BC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9" name="矩形 8">
            <a:hlinkClick r:id="" action="ppaction://noaction"/>
          </p:cNvPr>
          <p:cNvSpPr/>
          <p:nvPr/>
        </p:nvSpPr>
        <p:spPr>
          <a:xfrm flipH="1">
            <a:off x="-2" y="3206983"/>
            <a:ext cx="1711085" cy="70339"/>
          </a:xfrm>
          <a:prstGeom prst="rect">
            <a:avLst/>
          </a:prstGeom>
          <a:solidFill>
            <a:srgbClr val="F15E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03848" y="4725144"/>
            <a:ext cx="345299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800" b="1" dirty="0" smtClean="0"/>
              <a:t>Thank you</a:t>
            </a:r>
            <a:r>
              <a:rPr lang="zh-CN" altLang="en-US" sz="4800" b="1" dirty="0" smtClean="0"/>
              <a:t>！</a:t>
            </a:r>
            <a:endParaRPr lang="zh-CN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xmlns="" val="3200671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hlinkClick r:id="" action="ppaction://noaction"/>
          </p:cNvPr>
          <p:cNvSpPr/>
          <p:nvPr/>
        </p:nvSpPr>
        <p:spPr>
          <a:xfrm flipH="1">
            <a:off x="-7" y="0"/>
            <a:ext cx="9144003" cy="908720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251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altLang="zh-CN" sz="3500" dirty="0" smtClean="0">
                <a:latin typeface="Adobe Gothic Std B" pitchFamily="34" charset="-128"/>
                <a:ea typeface="Adobe Gothic Std B" pitchFamily="34" charset="-128"/>
              </a:rPr>
              <a:t>Capability: </a:t>
            </a:r>
          </a:p>
          <a:p>
            <a:pPr>
              <a:buNone/>
            </a:pPr>
            <a:r>
              <a:rPr lang="en-US" altLang="zh-CN" sz="2600" dirty="0" smtClean="0"/>
              <a:t>To master the concise element(VERBS) of style in journal writing. </a:t>
            </a:r>
          </a:p>
          <a:p>
            <a:pPr>
              <a:buNone/>
            </a:pPr>
            <a:endParaRPr lang="en-US" altLang="zh-CN" sz="2600" dirty="0" smtClean="0"/>
          </a:p>
          <a:p>
            <a:pPr>
              <a:buNone/>
            </a:pPr>
            <a:endParaRPr lang="en-US" altLang="zh-CN" sz="2600" dirty="0" smtClean="0"/>
          </a:p>
          <a:p>
            <a:pPr>
              <a:buNone/>
            </a:pPr>
            <a:r>
              <a:rPr lang="en-US" altLang="zh-CN" sz="3500" dirty="0" smtClean="0">
                <a:latin typeface="Adobe Gothic Std B" pitchFamily="34" charset="-128"/>
                <a:ea typeface="Adobe Gothic Std B" pitchFamily="34" charset="-128"/>
              </a:rPr>
              <a:t>Knowledge: </a:t>
            </a:r>
          </a:p>
          <a:p>
            <a:pPr>
              <a:buNone/>
            </a:pPr>
            <a:r>
              <a:rPr lang="en-US" altLang="zh-CN" sz="2600" dirty="0" smtClean="0"/>
              <a:t>To understand and evaluate American market-based educational</a:t>
            </a:r>
          </a:p>
          <a:p>
            <a:pPr>
              <a:buNone/>
            </a:pPr>
            <a:r>
              <a:rPr lang="en-US" altLang="zh-CN" sz="2600" dirty="0" smtClean="0"/>
              <a:t>system.</a:t>
            </a:r>
          </a:p>
          <a:p>
            <a:pPr>
              <a:buNone/>
            </a:pPr>
            <a:endParaRPr lang="en-US" altLang="zh-CN" sz="2600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r>
              <a:rPr lang="en-US" altLang="zh-CN" dirty="0" smtClean="0">
                <a:latin typeface="Adobe Gothic Std B" pitchFamily="34" charset="-128"/>
                <a:ea typeface="Adobe Gothic Std B" pitchFamily="34" charset="-128"/>
              </a:rPr>
              <a:t>Critical Thinking: </a:t>
            </a:r>
          </a:p>
          <a:p>
            <a:pPr>
              <a:buNone/>
            </a:pPr>
            <a:r>
              <a:rPr lang="en-US" altLang="zh-CN" sz="2600" dirty="0" smtClean="0"/>
              <a:t>To transfer thinking from individuals to the society as a </a:t>
            </a:r>
          </a:p>
          <a:p>
            <a:pPr>
              <a:buNone/>
            </a:pPr>
            <a:r>
              <a:rPr lang="en-US" altLang="zh-CN" sz="2600" dirty="0" smtClean="0"/>
              <a:t>whole, or vice versa. </a:t>
            </a:r>
            <a:endParaRPr lang="zh-CN" altLang="en-US" sz="2600" dirty="0"/>
          </a:p>
        </p:txBody>
      </p:sp>
      <p:sp>
        <p:nvSpPr>
          <p:cNvPr id="5" name="矩形 4">
            <a:hlinkClick r:id="rId2" action="ppaction://hlinksldjump"/>
          </p:cNvPr>
          <p:cNvSpPr/>
          <p:nvPr/>
        </p:nvSpPr>
        <p:spPr>
          <a:xfrm flipH="1">
            <a:off x="8316416" y="0"/>
            <a:ext cx="827584" cy="908720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" action="ppaction://noaction"/>
          </p:cNvPr>
          <p:cNvSpPr/>
          <p:nvPr/>
        </p:nvSpPr>
        <p:spPr>
          <a:xfrm flipH="1">
            <a:off x="827584" y="1"/>
            <a:ext cx="7488828" cy="908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-90264"/>
            <a:ext cx="8229600" cy="1143000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Objectives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4016" y="116632"/>
            <a:ext cx="8892480" cy="662473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980728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What does university mean to you?</a:t>
            </a:r>
            <a:endParaRPr lang="zh-CN" altLang="en-US" sz="3600" dirty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358" y="1052736"/>
            <a:ext cx="231045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7" y="1052736"/>
            <a:ext cx="2448271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573016"/>
            <a:ext cx="2448272" cy="303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611746"/>
            <a:ext cx="2304256" cy="29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1052736"/>
            <a:ext cx="249726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3573016"/>
            <a:ext cx="2520280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318135">
            <a:off x="1012457" y="1382872"/>
            <a:ext cx="2588352" cy="25625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lum bright="10000" contrast="40000"/>
          </a:blip>
          <a:srcRect/>
          <a:stretch>
            <a:fillRect/>
          </a:stretch>
        </p:blipFill>
        <p:spPr bwMode="auto">
          <a:xfrm rot="21376621">
            <a:off x="4361593" y="1393030"/>
            <a:ext cx="3909511" cy="25179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 rot="180745">
            <a:off x="5199331" y="4422370"/>
            <a:ext cx="2232248" cy="20097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4437112"/>
            <a:ext cx="2762250" cy="19442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矩形 6">
            <a:hlinkClick r:id="" action="ppaction://noaction"/>
          </p:cNvPr>
          <p:cNvSpPr/>
          <p:nvPr/>
        </p:nvSpPr>
        <p:spPr>
          <a:xfrm flipH="1">
            <a:off x="-7" y="0"/>
            <a:ext cx="9144003" cy="908720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8" name="矩形 7">
            <a:hlinkClick r:id="rId6" action="ppaction://hlinksldjump"/>
          </p:cNvPr>
          <p:cNvSpPr/>
          <p:nvPr/>
        </p:nvSpPr>
        <p:spPr>
          <a:xfrm flipH="1">
            <a:off x="8316416" y="0"/>
            <a:ext cx="827584" cy="908720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>
            <a:hlinkClick r:id="" action="ppaction://noaction"/>
          </p:cNvPr>
          <p:cNvSpPr/>
          <p:nvPr/>
        </p:nvSpPr>
        <p:spPr>
          <a:xfrm flipH="1">
            <a:off x="827584" y="1"/>
            <a:ext cx="7488828" cy="908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012974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University to Society: Project </a:t>
            </a:r>
            <a:endParaRPr lang="zh-CN" altLang="en-US" sz="3600" dirty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91680" y="4581128"/>
            <a:ext cx="10712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Efficiency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Lead-in (</a:t>
            </a:r>
            <a:r>
              <a:rPr lang="en-US" altLang="zh-CN" dirty="0" err="1" smtClean="0">
                <a:latin typeface="Adobe 黑体 Std R" pitchFamily="34" charset="-122"/>
                <a:ea typeface="Adobe 黑体 Std R" pitchFamily="34" charset="-122"/>
              </a:rPr>
              <a:t>para</a:t>
            </a:r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. 1.2)</a:t>
            </a:r>
          </a:p>
          <a:p>
            <a:pPr>
              <a:buNone/>
            </a:pPr>
            <a:endParaRPr lang="en-US" altLang="zh-CN" dirty="0" smtClean="0">
              <a:latin typeface="Adobe 黑体 Std R" pitchFamily="34" charset="-122"/>
              <a:ea typeface="Adobe 黑体 Std R" pitchFamily="34" charset="-122"/>
            </a:endParaRPr>
          </a:p>
          <a:p>
            <a:pPr>
              <a:buNone/>
            </a:pPr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The American Way </a:t>
            </a:r>
            <a:r>
              <a:rPr lang="en-US" altLang="zh-CN" dirty="0" smtClean="0">
                <a:solidFill>
                  <a:srgbClr val="C00000"/>
                </a:solidFill>
                <a:latin typeface="Adobe 黑体 Std R" pitchFamily="34" charset="-122"/>
                <a:ea typeface="Adobe 黑体 Std R" pitchFamily="34" charset="-122"/>
              </a:rPr>
              <a:t>(Problems) </a:t>
            </a:r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(para.3-9)</a:t>
            </a:r>
          </a:p>
          <a:p>
            <a:pPr>
              <a:buNone/>
            </a:pPr>
            <a:endParaRPr lang="en-US" altLang="zh-CN" dirty="0" smtClean="0">
              <a:latin typeface="Adobe 黑体 Std R" pitchFamily="34" charset="-122"/>
              <a:ea typeface="Adobe 黑体 Std R" pitchFamily="34" charset="-122"/>
            </a:endParaRPr>
          </a:p>
          <a:p>
            <a:pPr>
              <a:buNone/>
            </a:pPr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What’s it Worth?  </a:t>
            </a:r>
            <a:r>
              <a:rPr lang="en-US" altLang="zh-CN" dirty="0" smtClean="0">
                <a:solidFill>
                  <a:srgbClr val="C00000"/>
                </a:solidFill>
                <a:latin typeface="Adobe 黑体 Std R" pitchFamily="34" charset="-122"/>
                <a:ea typeface="Adobe 黑体 Std R" pitchFamily="34" charset="-122"/>
              </a:rPr>
              <a:t>(Solutions) </a:t>
            </a:r>
            <a:r>
              <a:rPr lang="en-US" altLang="zh-CN" dirty="0" smtClean="0">
                <a:latin typeface="Adobe 黑体 Std R" pitchFamily="34" charset="-122"/>
                <a:ea typeface="Adobe 黑体 Std R" pitchFamily="34" charset="-122"/>
              </a:rPr>
              <a:t>(para.10-13) </a:t>
            </a:r>
            <a:endParaRPr lang="zh-CN" altLang="en-US" dirty="0"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4" name="矩形 3">
            <a:hlinkClick r:id="" action="ppaction://noaction"/>
          </p:cNvPr>
          <p:cNvSpPr/>
          <p:nvPr/>
        </p:nvSpPr>
        <p:spPr>
          <a:xfrm flipH="1">
            <a:off x="-7" y="0"/>
            <a:ext cx="9144003" cy="908720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5" name="矩形 4">
            <a:hlinkClick r:id="rId2" action="ppaction://hlinksldjump"/>
          </p:cNvPr>
          <p:cNvSpPr/>
          <p:nvPr/>
        </p:nvSpPr>
        <p:spPr>
          <a:xfrm flipH="1">
            <a:off x="8316416" y="0"/>
            <a:ext cx="827584" cy="908720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" action="ppaction://noaction"/>
          </p:cNvPr>
          <p:cNvSpPr/>
          <p:nvPr/>
        </p:nvSpPr>
        <p:spPr>
          <a:xfrm flipH="1">
            <a:off x="827584" y="1"/>
            <a:ext cx="7488828" cy="908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40966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Structure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395536" y="3429000"/>
            <a:ext cx="2555776" cy="2592289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Demands Supplies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(Para.3-5) </a:t>
            </a:r>
            <a:endParaRPr lang="en-US" sz="2000" dirty="0"/>
          </a:p>
        </p:txBody>
      </p:sp>
      <p:sp>
        <p:nvSpPr>
          <p:cNvPr id="5" name="椭圆 4"/>
          <p:cNvSpPr/>
          <p:nvPr/>
        </p:nvSpPr>
        <p:spPr>
          <a:xfrm>
            <a:off x="3491880" y="2780928"/>
            <a:ext cx="2520280" cy="2583504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Input and Output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(Para.6-8)</a:t>
            </a:r>
            <a:endParaRPr lang="en-US" sz="2000" dirty="0"/>
          </a:p>
        </p:txBody>
      </p:sp>
      <p:sp>
        <p:nvSpPr>
          <p:cNvPr id="6" name="椭圆 5"/>
          <p:cNvSpPr/>
          <p:nvPr/>
        </p:nvSpPr>
        <p:spPr>
          <a:xfrm>
            <a:off x="6588224" y="4509120"/>
            <a:ext cx="2160240" cy="2016224"/>
          </a:xfrm>
          <a:prstGeom prst="ellipse">
            <a:avLst/>
          </a:prstGeom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Measurement of Output</a:t>
            </a:r>
          </a:p>
        </p:txBody>
      </p:sp>
      <p:sp>
        <p:nvSpPr>
          <p:cNvPr id="7" name="右箭头 6"/>
          <p:cNvSpPr/>
          <p:nvPr/>
        </p:nvSpPr>
        <p:spPr>
          <a:xfrm rot="6900506">
            <a:off x="1822614" y="2916062"/>
            <a:ext cx="276726" cy="4652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右箭头 7"/>
          <p:cNvSpPr/>
          <p:nvPr/>
        </p:nvSpPr>
        <p:spPr>
          <a:xfrm rot="19881568">
            <a:off x="3082387" y="4186938"/>
            <a:ext cx="276726" cy="4652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 8">
            <a:hlinkClick r:id="" action="ppaction://noaction"/>
          </p:cNvPr>
          <p:cNvSpPr/>
          <p:nvPr/>
        </p:nvSpPr>
        <p:spPr>
          <a:xfrm flipH="1">
            <a:off x="0" y="1"/>
            <a:ext cx="9035478" cy="491319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Business Concepts as </a:t>
            </a:r>
            <a:r>
              <a:rPr lang="en-US" altLang="zh-CN" sz="3200" dirty="0" smtClean="0">
                <a:solidFill>
                  <a:srgbClr val="FFFF00"/>
                </a:solidFill>
                <a:latin typeface="Adobe Gothic Std B" pitchFamily="34" charset="-128"/>
                <a:ea typeface="Adobe Gothic Std B" pitchFamily="34" charset="-128"/>
              </a:rPr>
              <a:t>Threads</a:t>
            </a:r>
            <a:r>
              <a:rPr lang="en-US" altLang="zh-CN" sz="3200" dirty="0" smtClean="0">
                <a:solidFill>
                  <a:schemeClr val="bg1"/>
                </a:solidFill>
                <a:latin typeface="Adobe Gothic Std B" pitchFamily="34" charset="-128"/>
                <a:ea typeface="Adobe Gothic Std B" pitchFamily="34" charset="-128"/>
              </a:rPr>
              <a:t> </a:t>
            </a:r>
            <a:endParaRPr lang="zh-CN" altLang="en-US" sz="3200" dirty="0">
              <a:latin typeface="Adobe Gothic Std B" pitchFamily="34" charset="-128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2" action="ppaction://hlinksldjump"/>
          </p:cNvPr>
          <p:cNvSpPr/>
          <p:nvPr/>
        </p:nvSpPr>
        <p:spPr>
          <a:xfrm flipH="1">
            <a:off x="7524327" y="1"/>
            <a:ext cx="1619672" cy="492725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hlinkClick r:id="" action="ppaction://noaction"/>
          </p:cNvPr>
          <p:cNvSpPr/>
          <p:nvPr/>
        </p:nvSpPr>
        <p:spPr>
          <a:xfrm flipH="1">
            <a:off x="-2" y="1940"/>
            <a:ext cx="1547666" cy="4913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228184" y="1196752"/>
            <a:ext cx="2520280" cy="2520280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Market Failure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(Para.9)</a:t>
            </a:r>
            <a:endParaRPr lang="en-US" sz="2000" dirty="0"/>
          </a:p>
        </p:txBody>
      </p:sp>
      <p:sp>
        <p:nvSpPr>
          <p:cNvPr id="15" name="椭圆 14"/>
          <p:cNvSpPr/>
          <p:nvPr/>
        </p:nvSpPr>
        <p:spPr>
          <a:xfrm>
            <a:off x="1331640" y="836712"/>
            <a:ext cx="2229581" cy="2149954"/>
          </a:xfrm>
          <a:prstGeom prst="ellipse">
            <a:avLst/>
          </a:prstGeom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Lead-in</a:t>
            </a:r>
          </a:p>
        </p:txBody>
      </p:sp>
      <p:sp>
        <p:nvSpPr>
          <p:cNvPr id="16" name="右箭头 15"/>
          <p:cNvSpPr/>
          <p:nvPr/>
        </p:nvSpPr>
        <p:spPr>
          <a:xfrm rot="5182085">
            <a:off x="7554866" y="3853266"/>
            <a:ext cx="276726" cy="4652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右箭头 17"/>
          <p:cNvSpPr/>
          <p:nvPr/>
        </p:nvSpPr>
        <p:spPr>
          <a:xfrm rot="19881568">
            <a:off x="5962708" y="3034811"/>
            <a:ext cx="276726" cy="465221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07054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"/>
                            </p:stCondLst>
                            <p:childTnLst>
                              <p:par>
                                <p:cTn id="36" presetID="39" presetClass="exit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9" presetClass="exit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9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8" grpId="0" animBg="1"/>
      <p:bldP spid="17" grpId="0" animBg="1"/>
      <p:bldP spid="17" grpId="1" animBg="1"/>
      <p:bldP spid="15" grpId="0" animBg="1"/>
      <p:bldP spid="15" grpId="1" animBg="1"/>
      <p:bldP spid="16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altLang="zh-CN" dirty="0" smtClean="0"/>
              <a:t>    After God </a:t>
            </a:r>
            <a:r>
              <a:rPr lang="en-US" altLang="zh-CN" u="sng" dirty="0" smtClean="0">
                <a:solidFill>
                  <a:srgbClr val="C00000"/>
                </a:solidFill>
              </a:rPr>
              <a:t>had carried </a:t>
            </a:r>
            <a:r>
              <a:rPr lang="en-US" altLang="zh-CN" dirty="0" smtClean="0"/>
              <a:t>us </a:t>
            </a:r>
            <a:r>
              <a:rPr lang="en-US" altLang="zh-CN" dirty="0" smtClean="0">
                <a:solidFill>
                  <a:srgbClr val="0070C0"/>
                </a:solidFill>
              </a:rPr>
              <a:t>safe</a:t>
            </a:r>
            <a:r>
              <a:rPr lang="en-US" altLang="zh-CN" dirty="0" smtClean="0"/>
              <a:t> to New England, and we </a:t>
            </a:r>
            <a:r>
              <a:rPr lang="en-US" altLang="zh-CN" u="sng" dirty="0" smtClean="0">
                <a:solidFill>
                  <a:srgbClr val="C00000"/>
                </a:solidFill>
              </a:rPr>
              <a:t>had built </a:t>
            </a:r>
            <a:r>
              <a:rPr lang="en-US" altLang="zh-CN" dirty="0" smtClean="0"/>
              <a:t>our houses, </a:t>
            </a:r>
            <a:r>
              <a:rPr lang="en-US" altLang="zh-CN" u="sng" dirty="0" smtClean="0">
                <a:solidFill>
                  <a:srgbClr val="C00000"/>
                </a:solidFill>
              </a:rPr>
              <a:t>provided</a:t>
            </a:r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r>
              <a:rPr lang="en-US" altLang="zh-CN" dirty="0" smtClean="0"/>
              <a:t>necessaries for our livelihood, </a:t>
            </a:r>
            <a:r>
              <a:rPr lang="en-US" altLang="zh-CN" u="sng" dirty="0" smtClean="0">
                <a:solidFill>
                  <a:srgbClr val="C00000"/>
                </a:solidFill>
              </a:rPr>
              <a:t>reared</a:t>
            </a:r>
            <a:r>
              <a:rPr lang="en-US" altLang="zh-CN" dirty="0" smtClean="0"/>
              <a:t> </a:t>
            </a:r>
            <a:r>
              <a:rPr lang="en-US" altLang="zh-CN" dirty="0" smtClean="0">
                <a:solidFill>
                  <a:srgbClr val="0070C0"/>
                </a:solidFill>
              </a:rPr>
              <a:t>convenient </a:t>
            </a:r>
            <a:r>
              <a:rPr lang="en-US" altLang="zh-CN" dirty="0" smtClean="0"/>
              <a:t>places for God’s worship and </a:t>
            </a:r>
            <a:r>
              <a:rPr lang="en-US" altLang="zh-CN" u="sng" dirty="0" smtClean="0">
                <a:solidFill>
                  <a:srgbClr val="C00000"/>
                </a:solidFill>
              </a:rPr>
              <a:t>settled</a:t>
            </a:r>
            <a:r>
              <a:rPr lang="en-US" altLang="zh-CN" dirty="0" smtClean="0"/>
              <a:t> Civil Government, one of the next things we </a:t>
            </a:r>
            <a:r>
              <a:rPr lang="en-US" altLang="zh-CN" u="sng" dirty="0" smtClean="0">
                <a:solidFill>
                  <a:srgbClr val="C00000"/>
                </a:solidFill>
              </a:rPr>
              <a:t>longed for </a:t>
            </a:r>
            <a:r>
              <a:rPr lang="en-US" altLang="zh-CN" dirty="0" smtClean="0"/>
              <a:t>and </a:t>
            </a:r>
            <a:r>
              <a:rPr lang="en-US" altLang="zh-CN" u="sng" dirty="0" smtClean="0">
                <a:solidFill>
                  <a:srgbClr val="C00000"/>
                </a:solidFill>
              </a:rPr>
              <a:t>looked for </a:t>
            </a:r>
            <a:r>
              <a:rPr lang="en-US" altLang="zh-CN" dirty="0" smtClean="0"/>
              <a:t>was to </a:t>
            </a:r>
            <a:r>
              <a:rPr lang="en-US" altLang="zh-CN" u="sng" dirty="0" smtClean="0">
                <a:solidFill>
                  <a:srgbClr val="C00000"/>
                </a:solidFill>
              </a:rPr>
              <a:t>advance</a:t>
            </a:r>
            <a:r>
              <a:rPr lang="en-US" altLang="zh-CN" dirty="0" smtClean="0"/>
              <a:t> learning and </a:t>
            </a:r>
            <a:r>
              <a:rPr lang="en-US" altLang="zh-CN" u="sng" dirty="0" smtClean="0">
                <a:solidFill>
                  <a:srgbClr val="C00000"/>
                </a:solidFill>
              </a:rPr>
              <a:t>perpetuate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r>
              <a:rPr lang="en-US" altLang="zh-CN" dirty="0" smtClean="0"/>
              <a:t>it to posterity.” So </a:t>
            </a:r>
            <a:r>
              <a:rPr lang="en-US" altLang="zh-CN" u="sng" dirty="0" smtClean="0">
                <a:solidFill>
                  <a:srgbClr val="C00000"/>
                </a:solidFill>
              </a:rPr>
              <a:t>ran</a:t>
            </a:r>
            <a:r>
              <a:rPr lang="en-US" altLang="zh-CN" dirty="0" smtClean="0"/>
              <a:t> the first university fundraising brochure, sent from Harvard College to England in 1643 to </a:t>
            </a:r>
            <a:r>
              <a:rPr lang="en-US" altLang="zh-CN" u="sng" dirty="0" smtClean="0">
                <a:solidFill>
                  <a:srgbClr val="C00000"/>
                </a:solidFill>
              </a:rPr>
              <a:t>drum up </a:t>
            </a:r>
            <a:r>
              <a:rPr lang="en-US" altLang="zh-CN" dirty="0" smtClean="0"/>
              <a:t>cash. </a:t>
            </a:r>
          </a:p>
        </p:txBody>
      </p:sp>
      <p:sp>
        <p:nvSpPr>
          <p:cNvPr id="4" name="矩形 3">
            <a:hlinkClick r:id="" action="ppaction://noaction"/>
          </p:cNvPr>
          <p:cNvSpPr/>
          <p:nvPr/>
        </p:nvSpPr>
        <p:spPr>
          <a:xfrm flipH="1">
            <a:off x="-7" y="0"/>
            <a:ext cx="9144003" cy="908720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2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5" name="矩形 4">
            <a:hlinkClick r:id="rId2" action="ppaction://hlinksldjump"/>
          </p:cNvPr>
          <p:cNvSpPr/>
          <p:nvPr/>
        </p:nvSpPr>
        <p:spPr>
          <a:xfrm flipH="1">
            <a:off x="8316416" y="0"/>
            <a:ext cx="827584" cy="908720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>
            <a:hlinkClick r:id="" action="ppaction://noaction"/>
          </p:cNvPr>
          <p:cNvSpPr/>
          <p:nvPr/>
        </p:nvSpPr>
        <p:spPr>
          <a:xfrm flipH="1">
            <a:off x="827584" y="1"/>
            <a:ext cx="7488828" cy="90871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Adobe 黑体 Std R" pitchFamily="34" charset="-122"/>
                <a:ea typeface="Adobe 黑体 Std R" pitchFamily="34" charset="-122"/>
              </a:rPr>
              <a:t>Lead-in (Para.1.2)</a:t>
            </a:r>
            <a:endParaRPr lang="zh-CN" altLang="en-US" sz="3600" dirty="0">
              <a:solidFill>
                <a:schemeClr val="bg1"/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-18397"/>
            <a:ext cx="9144000" cy="783101"/>
          </a:xfrm>
          <a:prstGeom prst="rect">
            <a:avLst/>
          </a:prstGeom>
          <a:solidFill>
            <a:srgbClr val="01B0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009" name="Rectangle 2"/>
          <p:cNvSpPr>
            <a:spLocks noGrp="1"/>
          </p:cNvSpPr>
          <p:nvPr>
            <p:ph type="title"/>
          </p:nvPr>
        </p:nvSpPr>
        <p:spPr>
          <a:xfrm>
            <a:off x="611560" y="0"/>
            <a:ext cx="8089913" cy="787400"/>
          </a:xfrm>
        </p:spPr>
        <p:txBody>
          <a:bodyPr>
            <a:norm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+mn-lt"/>
                <a:ea typeface="宋体" charset="-122"/>
                <a:cs typeface="Aharoni" panose="02010803020104030203" pitchFamily="2" charset="-79"/>
              </a:rPr>
              <a:t>Hierarchy Pyramid of Parts of Speech  </a:t>
            </a:r>
            <a:endParaRPr lang="zh-CN" altLang="en-US" sz="2800" dirty="0" smtClean="0">
              <a:solidFill>
                <a:schemeClr val="bg1"/>
              </a:solidFill>
              <a:latin typeface="Aharoni" panose="02010803020104030203" pitchFamily="2" charset="-79"/>
              <a:ea typeface="宋体" charset="-122"/>
              <a:cs typeface="Aharoni" panose="02010803020104030203" pitchFamily="2" charset="-79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xmlns="" val="938027178"/>
              </p:ext>
            </p:extLst>
          </p:nvPr>
        </p:nvGraphicFramePr>
        <p:xfrm>
          <a:off x="827584" y="1019175"/>
          <a:ext cx="3655120" cy="5251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1406" name="Picture 31" descr="verb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1052736"/>
            <a:ext cx="3240360" cy="5139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矩形 5">
            <a:hlinkClick r:id="rId7" action="ppaction://hlinksldjump"/>
          </p:cNvPr>
          <p:cNvSpPr/>
          <p:nvPr/>
        </p:nvSpPr>
        <p:spPr>
          <a:xfrm flipH="1">
            <a:off x="8316416" y="-27384"/>
            <a:ext cx="827584" cy="792088"/>
          </a:xfrm>
          <a:prstGeom prst="rect">
            <a:avLst/>
          </a:prstGeom>
          <a:solidFill>
            <a:srgbClr val="F575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" action="ppaction://noaction"/>
          </p:cNvPr>
          <p:cNvSpPr/>
          <p:nvPr/>
        </p:nvSpPr>
        <p:spPr>
          <a:xfrm flipH="1">
            <a:off x="-2" y="-27384"/>
            <a:ext cx="899594" cy="7920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altLang="zh-CN" sz="48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64508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1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4645</TotalTime>
  <Words>737</Words>
  <Application>Microsoft Office PowerPoint</Application>
  <PresentationFormat>全屏显示(4:3)</PresentationFormat>
  <Paragraphs>131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  Is Going To University</vt:lpstr>
      <vt:lpstr>Tri-Stage CBI Model (Content-based Instruction )</vt:lpstr>
      <vt:lpstr>Objectives </vt:lpstr>
      <vt:lpstr>What does university mean to you?</vt:lpstr>
      <vt:lpstr>University to Society: Project </vt:lpstr>
      <vt:lpstr>Structure </vt:lpstr>
      <vt:lpstr>幻灯片 7</vt:lpstr>
      <vt:lpstr>Lead-in (Para.1.2)</vt:lpstr>
      <vt:lpstr>Hierarchy Pyramid of Parts of Speech  </vt:lpstr>
      <vt:lpstr>Lead-in (Para. 1.2) </vt:lpstr>
      <vt:lpstr>Demands and Supplies (Para 3-5)  </vt:lpstr>
      <vt:lpstr>Task 1: Mock Interview </vt:lpstr>
      <vt:lpstr>幻灯片 13</vt:lpstr>
      <vt:lpstr>Input and Output (Para. 6-8)  Task 2  Visual Mapping</vt:lpstr>
      <vt:lpstr>Input  (2.7%GDP)</vt:lpstr>
      <vt:lpstr>Output (Educational)</vt:lpstr>
      <vt:lpstr>Market Failure (Para. 9)</vt:lpstr>
      <vt:lpstr>Text  Situations  </vt:lpstr>
      <vt:lpstr>幻灯片 19</vt:lpstr>
      <vt:lpstr>Choices </vt:lpstr>
      <vt:lpstr> Market Failure (Para.9) </vt:lpstr>
      <vt:lpstr>Measurements of Educational Output  (Para. 10-13) </vt:lpstr>
      <vt:lpstr>幻灯片 23</vt:lpstr>
      <vt:lpstr>幻灯片 24</vt:lpstr>
      <vt:lpstr>幻灯片 25</vt:lpstr>
      <vt:lpstr>幻灯片 26</vt:lpstr>
      <vt:lpstr>幻灯片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Is Going to University</dc:title>
  <dc:creator>air</dc:creator>
  <cp:lastModifiedBy>USER-</cp:lastModifiedBy>
  <cp:revision>67</cp:revision>
  <dcterms:created xsi:type="dcterms:W3CDTF">2015-11-22T07:23:25Z</dcterms:created>
  <dcterms:modified xsi:type="dcterms:W3CDTF">2015-11-28T06:24:43Z</dcterms:modified>
</cp:coreProperties>
</file>